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64" r:id="rId2"/>
  </p:sldMasterIdLst>
  <p:notesMasterIdLst>
    <p:notesMasterId r:id="rId27"/>
  </p:notesMasterIdLst>
  <p:handoutMasterIdLst>
    <p:handoutMasterId r:id="rId28"/>
  </p:handoutMasterIdLst>
  <p:sldIdLst>
    <p:sldId id="309" r:id="rId3"/>
    <p:sldId id="322" r:id="rId4"/>
    <p:sldId id="317" r:id="rId5"/>
    <p:sldId id="304" r:id="rId6"/>
    <p:sldId id="308" r:id="rId7"/>
    <p:sldId id="328" r:id="rId8"/>
    <p:sldId id="306" r:id="rId9"/>
    <p:sldId id="311" r:id="rId10"/>
    <p:sldId id="315" r:id="rId11"/>
    <p:sldId id="314" r:id="rId12"/>
    <p:sldId id="313" r:id="rId13"/>
    <p:sldId id="321" r:id="rId14"/>
    <p:sldId id="320" r:id="rId15"/>
    <p:sldId id="318" r:id="rId16"/>
    <p:sldId id="325" r:id="rId17"/>
    <p:sldId id="324" r:id="rId18"/>
    <p:sldId id="310" r:id="rId19"/>
    <p:sldId id="312" r:id="rId20"/>
    <p:sldId id="316" r:id="rId21"/>
    <p:sldId id="323" r:id="rId22"/>
    <p:sldId id="327" r:id="rId23"/>
    <p:sldId id="326" r:id="rId24"/>
    <p:sldId id="329" r:id="rId25"/>
    <p:sldId id="330" r:id="rId2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92BD"/>
    <a:srgbClr val="8FB3D1"/>
    <a:srgbClr val="98B9D4"/>
    <a:srgbClr val="ADC7D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B301B821-A1FF-4177-AEE7-76D212191A09}" styleName="Μεσαίο στυλ 1 - Έμφαση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88" autoAdjust="0"/>
    <p:restoredTop sz="94660" autoAdjust="0"/>
  </p:normalViewPr>
  <p:slideViewPr>
    <p:cSldViewPr snapToGrid="0">
      <p:cViewPr>
        <p:scale>
          <a:sx n="100" d="100"/>
          <a:sy n="100" d="100"/>
        </p:scale>
        <p:origin x="-1860" y="-366"/>
      </p:cViewPr>
      <p:guideLst>
        <p:guide orient="horz" pos="2160"/>
        <p:guide pos="2880"/>
      </p:guideLst>
    </p:cSldViewPr>
  </p:slideViewPr>
  <p:outlineViewPr>
    <p:cViewPr>
      <p:scale>
        <a:sx n="1" d="1"/>
        <a:sy n="1" d="1"/>
      </p:scale>
      <p:origin x="318" y="21075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A7959C71-B73A-49FF-9308-B24F710812B5}" type="datetimeFigureOut">
              <a:rPr lang="en-US" smtClean="0"/>
              <a:pPr/>
              <a:t>4/1/2016</a:t>
            </a:fld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D6790D8E-0C56-4F61-9B17-7A387442778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487785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5468FC2B-D455-4AC4-9C5E-9317124768F4}" type="datetimeFigureOut">
              <a:rPr lang="en-US" smtClean="0"/>
              <a:pPr/>
              <a:t>4/1/2016</a:t>
            </a:fld>
            <a:endParaRPr lang="en-US" dirty="0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noProof="1" smtClean="0"/>
              <a:t>Click to edit Master text styles</a:t>
            </a:r>
            <a:endParaRPr lang="en-US"/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1399807D-D128-4837-BF84-5EA633F317A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536552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468FC2B-D455-4AC4-9C5E-9317124768F4}" type="datetimeFigureOut">
              <a:rPr lang="en-US" smtClean="0"/>
              <a:pPr/>
              <a:t>4/1/2016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807D-D128-4837-BF84-5EA633F317A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468FC2B-D455-4AC4-9C5E-9317124768F4}" type="datetimeFigureOut">
              <a:rPr lang="en-US" smtClean="0"/>
              <a:pPr/>
              <a:t>4/1/2016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807D-D128-4837-BF84-5EA633F317A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468FC2B-D455-4AC4-9C5E-9317124768F4}" type="datetimeFigureOut">
              <a:rPr lang="en-US" smtClean="0"/>
              <a:pPr/>
              <a:t>4/1/2016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807D-D128-4837-BF84-5EA633F317A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468FC2B-D455-4AC4-9C5E-9317124768F4}" type="datetimeFigureOut">
              <a:rPr lang="en-US" smtClean="0"/>
              <a:pPr/>
              <a:t>4/1/2016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807D-D128-4837-BF84-5EA633F317A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468FC2B-D455-4AC4-9C5E-9317124768F4}" type="datetimeFigureOut">
              <a:rPr lang="en-US" smtClean="0"/>
              <a:pPr/>
              <a:t>4/1/2016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807D-D128-4837-BF84-5EA633F317A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468FC2B-D455-4AC4-9C5E-9317124768F4}" type="datetimeFigureOut">
              <a:rPr lang="en-US" smtClean="0"/>
              <a:pPr/>
              <a:t>4/1/2016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807D-D128-4837-BF84-5EA633F317A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468FC2B-D455-4AC4-9C5E-9317124768F4}" type="datetimeFigureOut">
              <a:rPr lang="en-US" smtClean="0"/>
              <a:pPr/>
              <a:t>4/1/2016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807D-D128-4837-BF84-5EA633F317A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468FC2B-D455-4AC4-9C5E-9317124768F4}" type="datetimeFigureOut">
              <a:rPr lang="en-US" smtClean="0"/>
              <a:pPr/>
              <a:t>4/1/2016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807D-D128-4837-BF84-5EA633F317A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468FC2B-D455-4AC4-9C5E-9317124768F4}" type="datetimeFigureOut">
              <a:rPr lang="en-US" smtClean="0"/>
              <a:pPr/>
              <a:t>4/1/2016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807D-D128-4837-BF84-5EA633F317A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468FC2B-D455-4AC4-9C5E-9317124768F4}" type="datetimeFigureOut">
              <a:rPr lang="en-US" smtClean="0"/>
              <a:pPr/>
              <a:t>4/1/2016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807D-D128-4837-BF84-5EA633F317A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468FC2B-D455-4AC4-9C5E-9317124768F4}" type="datetimeFigureOut">
              <a:rPr lang="en-US" smtClean="0"/>
              <a:pPr/>
              <a:t>4/1/2016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807D-D128-4837-BF84-5EA633F317A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468FC2B-D455-4AC4-9C5E-9317124768F4}" type="datetimeFigureOut">
              <a:rPr lang="en-US" smtClean="0"/>
              <a:pPr/>
              <a:t>4/1/2016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807D-D128-4837-BF84-5EA633F317A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468FC2B-D455-4AC4-9C5E-9317124768F4}" type="datetimeFigureOut">
              <a:rPr lang="en-US" smtClean="0"/>
              <a:pPr/>
              <a:t>4/1/2016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807D-D128-4837-BF84-5EA633F317A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468FC2B-D455-4AC4-9C5E-9317124768F4}" type="datetimeFigureOut">
              <a:rPr lang="en-US" smtClean="0"/>
              <a:pPr/>
              <a:t>4/1/2016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807D-D128-4837-BF84-5EA633F317A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468FC2B-D455-4AC4-9C5E-9317124768F4}" type="datetimeFigureOut">
              <a:rPr lang="en-US" smtClean="0"/>
              <a:pPr/>
              <a:t>4/1/2016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807D-D128-4837-BF84-5EA633F317A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468FC2B-D455-4AC4-9C5E-9317124768F4}" type="datetimeFigureOut">
              <a:rPr lang="en-US" smtClean="0"/>
              <a:pPr/>
              <a:t>4/1/2016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807D-D128-4837-BF84-5EA633F317A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468FC2B-D455-4AC4-9C5E-9317124768F4}" type="datetimeFigureOut">
              <a:rPr lang="en-US" smtClean="0"/>
              <a:pPr/>
              <a:t>4/1/2016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807D-D128-4837-BF84-5EA633F317A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468FC2B-D455-4AC4-9C5E-9317124768F4}" type="datetimeFigureOut">
              <a:rPr lang="en-US" smtClean="0"/>
              <a:pPr/>
              <a:t>4/1/2016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807D-D128-4837-BF84-5EA633F317A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468FC2B-D455-4AC4-9C5E-9317124768F4}" type="datetimeFigureOut">
              <a:rPr lang="en-US" smtClean="0"/>
              <a:pPr/>
              <a:t>4/1/2016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807D-D128-4837-BF84-5EA633F317A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468FC2B-D455-4AC4-9C5E-9317124768F4}" type="datetimeFigureOut">
              <a:rPr lang="en-US" smtClean="0"/>
              <a:pPr/>
              <a:t>4/1/2016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807D-D128-4837-BF84-5EA633F317A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468FC2B-D455-4AC4-9C5E-9317124768F4}" type="datetimeFigureOut">
              <a:rPr lang="en-US" smtClean="0"/>
              <a:pPr/>
              <a:t>4/1/2016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807D-D128-4837-BF84-5EA633F317A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468FC2B-D455-4AC4-9C5E-9317124768F4}" type="datetimeFigureOut">
              <a:rPr lang="en-US" smtClean="0"/>
              <a:pPr/>
              <a:t>4/1/2016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807D-D128-4837-BF84-5EA633F317A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468FC2B-D455-4AC4-9C5E-9317124768F4}" type="datetimeFigureOut">
              <a:rPr lang="en-US" smtClean="0"/>
              <a:pPr/>
              <a:t>4/1/2016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807D-D128-4837-BF84-5EA633F317A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468FC2B-D455-4AC4-9C5E-9317124768F4}" type="datetimeFigureOut">
              <a:rPr lang="en-US" smtClean="0"/>
              <a:pPr/>
              <a:t>4/1/2016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807D-D128-4837-BF84-5EA633F317A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515100" cy="685800"/>
          </a:xfrm>
        </p:spPr>
        <p:txBody>
          <a:bodyPr anchor="ctr"/>
          <a:lstStyle>
            <a:lvl1pPr marL="0" indent="0" algn="l">
              <a:buNone/>
              <a:defRPr sz="28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/>
            <a:fld id="{047E157E-8DCB-4F70-A0AF-5EB586A91DD4}" type="datetime1">
              <a:rPr lang="en-US" smtClean="0">
                <a:solidFill>
                  <a:srgbClr val="FFFFFF"/>
                </a:solidFill>
              </a:rPr>
              <a:pPr algn="ctr"/>
              <a:t>4/1/2016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F82E0A0-C266-4798-8C8F-B9F91E9DA37E}" type="slidenum">
              <a:rPr lang="en-US" smtClean="0">
                <a:solidFill>
                  <a:schemeClr val="tx2"/>
                </a:solidFill>
              </a:rPr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1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1B819-6633-4615-BB07-C55D005E14AD}" type="datetimeFigureOut">
              <a:rPr lang="en-US" smtClean="0"/>
              <a:pPr/>
              <a:t>4/1/2016</a:t>
            </a:fld>
            <a:endParaRPr lang="en-US" dirty="0"/>
          </a:p>
        </p:txBody>
      </p:sp>
      <p:sp>
        <p:nvSpPr>
          <p:cNvPr id="28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5222-B196-4F9B-9AEC-1292459A754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98645-E80F-450A-B756-91DCB9A8A25E}" type="datetime1">
              <a:rPr lang="en-US" smtClean="0"/>
              <a:pPr/>
              <a:t>4/1/2016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3F7CB7D-F184-43C7-B6FD-03D728E1BBFF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DB5D-B7A0-47E3-AD2D-B1A6F8614213}" type="datetime1">
              <a:rPr lang="en-US" smtClean="0"/>
              <a:pPr/>
              <a:t>4/1/2016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3F7CB7D-F184-43C7-B6FD-03D728E1BBFF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68126-03FC-49C0-B9B8-2B561CCC3D90}" type="datetime1">
              <a:rPr lang="en-US" smtClean="0"/>
              <a:pPr/>
              <a:t>4/1/2016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3F7CB7D-F184-43C7-B6FD-03D728E1BBFF}" type="slidenum">
              <a:rPr lang="en-US" smtClean="0">
                <a:solidFill>
                  <a:schemeClr val="tx2"/>
                </a:solidFill>
              </a:rPr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50183-A4F0-4B5F-923C-1EA91824690E}" type="datetimeFigureOut">
              <a:rPr lang="en-US" smtClean="0"/>
              <a:pPr/>
              <a:t>4/1/2016</a:t>
            </a:fld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D475A-FCA3-4B41-B368-0F71602C96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50183-A4F0-4B5F-923C-1EA91824690E}" type="datetimeFigureOut">
              <a:rPr lang="en-US" smtClean="0"/>
              <a:pPr/>
              <a:t>4/1/2016</a:t>
            </a:fld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D475A-FCA3-4B41-B368-0F71602C96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fld id="{E4606EA6-EFEA-4C30-9264-4F9291A5780D}" type="datetime1">
              <a:rPr lang="en-US" smtClean="0"/>
              <a:pPr/>
              <a:t>4/1/2016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 algn="r"/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 idx="4294967295"/>
          </p:nvPr>
        </p:nvSpPr>
        <p:spPr>
          <a:xfrm>
            <a:off x="0" y="160338"/>
            <a:ext cx="9144000" cy="601662"/>
          </a:xfrm>
          <a:solidFill>
            <a:schemeClr val="accent3">
              <a:lumMod val="75000"/>
            </a:schemeClr>
          </a:solidFill>
        </p:spPr>
        <p:txBody>
          <a:bodyPr tIns="108000" bIns="0">
            <a:no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               </a:t>
            </a:r>
            <a:r>
              <a:rPr lang="el-GR" sz="2000" b="1" dirty="0" smtClean="0">
                <a:solidFill>
                  <a:schemeClr val="bg1"/>
                </a:solidFill>
              </a:rPr>
              <a:t/>
            </a:r>
            <a:br>
              <a:rPr lang="el-GR" sz="2000" b="1" dirty="0" smtClean="0">
                <a:solidFill>
                  <a:schemeClr val="bg1"/>
                </a:solidFill>
              </a:rPr>
            </a:br>
            <a:r>
              <a:rPr lang="el-GR" sz="2000" b="1" dirty="0" smtClean="0">
                <a:solidFill>
                  <a:schemeClr val="bg1"/>
                </a:solidFill>
              </a:rPr>
              <a:t>             </a:t>
            </a:r>
            <a:r>
              <a:rPr lang="el-GR" sz="2800" b="1" dirty="0" smtClean="0">
                <a:solidFill>
                  <a:schemeClr val="bg1"/>
                </a:solidFill>
              </a:rPr>
              <a:t>Ψηφιοποίηση Ασφαλιστικής Νομοθεσίας &amp; Παροχών</a:t>
            </a:r>
            <a:br>
              <a:rPr lang="el-GR" sz="2800" b="1" dirty="0" smtClean="0">
                <a:solidFill>
                  <a:schemeClr val="bg1"/>
                </a:solidFill>
              </a:rPr>
            </a:br>
            <a:endParaRPr lang="el-GR" sz="2800" b="1" dirty="0">
              <a:solidFill>
                <a:schemeClr val="bg1"/>
              </a:solidFill>
            </a:endParaRPr>
          </a:p>
        </p:txBody>
      </p:sp>
      <p:sp>
        <p:nvSpPr>
          <p:cNvPr id="8" name="Rectangle 2"/>
          <p:cNvSpPr txBox="1">
            <a:spLocks/>
          </p:cNvSpPr>
          <p:nvPr/>
        </p:nvSpPr>
        <p:spPr>
          <a:xfrm>
            <a:off x="0" y="160020"/>
            <a:ext cx="610830" cy="600891"/>
          </a:xfrm>
          <a:prstGeom prst="rect">
            <a:avLst/>
          </a:prstGeom>
          <a:solidFill>
            <a:schemeClr val="accent2">
              <a:alpha val="98000"/>
            </a:schemeClr>
          </a:solidFill>
        </p:spPr>
        <p:txBody>
          <a:bodyPr vert="horz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</a:t>
            </a:r>
            <a:endParaRPr kumimoji="0" lang="el-GR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4" name="20 - Ομάδα"/>
          <p:cNvGrpSpPr/>
          <p:nvPr/>
        </p:nvGrpSpPr>
        <p:grpSpPr>
          <a:xfrm>
            <a:off x="0" y="6257924"/>
            <a:ext cx="9134476" cy="557213"/>
            <a:chOff x="0" y="6010276"/>
            <a:chExt cx="9134476" cy="804862"/>
          </a:xfrm>
        </p:grpSpPr>
        <p:pic>
          <p:nvPicPr>
            <p:cNvPr id="22" name="21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7653" t="8480" r="86022" b="23638"/>
            <a:stretch>
              <a:fillRect/>
            </a:stretch>
          </p:blipFill>
          <p:spPr>
            <a:xfrm>
              <a:off x="2362199" y="6043613"/>
              <a:ext cx="752475" cy="713906"/>
            </a:xfrm>
            <a:prstGeom prst="rect">
              <a:avLst/>
            </a:prstGeom>
          </p:spPr>
        </p:pic>
        <p:sp>
          <p:nvSpPr>
            <p:cNvPr id="23" name="22 - Ορθογώνιο"/>
            <p:cNvSpPr/>
            <p:nvPr/>
          </p:nvSpPr>
          <p:spPr>
            <a:xfrm>
              <a:off x="6784975" y="6010276"/>
              <a:ext cx="2349501" cy="79771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pic>
          <p:nvPicPr>
            <p:cNvPr id="24" name="23 - Εικόνα" descr="footer.jpg"/>
            <p:cNvPicPr>
              <a:picLocks noChangeAspect="1"/>
            </p:cNvPicPr>
            <p:nvPr/>
          </p:nvPicPr>
          <p:blipFill>
            <a:blip r:embed="rId4" cstate="print"/>
            <a:srcRect l="78605" t="8702" r="564" b="8428"/>
            <a:stretch>
              <a:fillRect/>
            </a:stretch>
          </p:blipFill>
          <p:spPr>
            <a:xfrm>
              <a:off x="7391400" y="6184062"/>
              <a:ext cx="1535113" cy="472325"/>
            </a:xfrm>
            <a:prstGeom prst="rect">
              <a:avLst/>
            </a:prstGeom>
          </p:spPr>
        </p:pic>
        <p:sp>
          <p:nvSpPr>
            <p:cNvPr id="25" name="24 - Ορθογώνιο"/>
            <p:cNvSpPr/>
            <p:nvPr/>
          </p:nvSpPr>
          <p:spPr>
            <a:xfrm>
              <a:off x="0" y="6060282"/>
              <a:ext cx="1739153" cy="7548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pic>
          <p:nvPicPr>
            <p:cNvPr id="26" name="25 - Εικόνα" descr="espa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7717" y="6055242"/>
              <a:ext cx="1404370" cy="712013"/>
            </a:xfrm>
            <a:prstGeom prst="rect">
              <a:avLst/>
            </a:prstGeom>
          </p:spPr>
        </p:pic>
        <p:pic>
          <p:nvPicPr>
            <p:cNvPr id="27" name="Picture 2" descr="C:\Documents and Settings\milt\Desktop\Φάκελος\ps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545437" y="6045728"/>
              <a:ext cx="695324" cy="723780"/>
            </a:xfrm>
            <a:prstGeom prst="rect">
              <a:avLst/>
            </a:prstGeom>
            <a:noFill/>
          </p:spPr>
        </p:pic>
        <p:pic>
          <p:nvPicPr>
            <p:cNvPr id="28" name="27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39577" r="13882"/>
            <a:stretch>
              <a:fillRect/>
            </a:stretch>
          </p:blipFill>
          <p:spPr>
            <a:xfrm>
              <a:off x="3115723" y="6044812"/>
              <a:ext cx="4123277" cy="710793"/>
            </a:xfrm>
            <a:prstGeom prst="rect">
              <a:avLst/>
            </a:prstGeom>
          </p:spPr>
        </p:pic>
        <p:pic>
          <p:nvPicPr>
            <p:cNvPr id="29" name="28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81012" r="14462" b="76165"/>
            <a:stretch>
              <a:fillRect/>
            </a:stretch>
          </p:blipFill>
          <p:spPr>
            <a:xfrm>
              <a:off x="3115723" y="6044813"/>
              <a:ext cx="356616" cy="165964"/>
            </a:xfrm>
            <a:prstGeom prst="rect">
              <a:avLst/>
            </a:prstGeom>
          </p:spPr>
        </p:pic>
      </p:grp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107504" y="952500"/>
            <a:ext cx="8784976" cy="4862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04788" indent="-204788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indent="0" algn="ctr">
              <a:spcBef>
                <a:spcPct val="50000"/>
              </a:spcBef>
              <a:buClr>
                <a:srgbClr val="3399FF"/>
              </a:buClr>
              <a:buSzPct val="90000"/>
            </a:pPr>
            <a:endParaRPr lang="en-US" sz="18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defRPr/>
            </a:pPr>
            <a:endParaRPr lang="en-US" sz="1800" b="1" dirty="0" smtClean="0"/>
          </a:p>
          <a:p>
            <a:pPr marL="0" indent="0" algn="ctr">
              <a:defRPr/>
            </a:pPr>
            <a:r>
              <a:rPr lang="el-GR" sz="3200" b="1" kern="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Η ΚΟΙΝΩΝΙΚΗ ΑΣΦΑΛΙΣΗ </a:t>
            </a:r>
            <a:br>
              <a:rPr lang="el-GR" sz="3200" b="1" kern="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l-GR" sz="3200" b="1" kern="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ΣΤΟ Ε.Π. ΨΗΦΙΑΚΗ ΣΥΓΚΛΙΣΗ</a:t>
            </a:r>
            <a:br>
              <a:rPr lang="el-GR" sz="3200" b="1" kern="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l-GR" sz="3200" b="1" kern="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2007 – 2013</a:t>
            </a:r>
            <a:endParaRPr lang="en-US" sz="3200" b="1" kern="0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defRPr/>
            </a:pPr>
            <a:endParaRPr lang="en-US" sz="3200" b="1" kern="0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defRPr/>
            </a:pPr>
            <a:r>
              <a:rPr lang="en-US" sz="3200" b="1" kern="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</a:t>
            </a:r>
            <a:r>
              <a:rPr lang="el-GR" sz="3200" b="1" kern="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ΠΣ</a:t>
            </a:r>
            <a:endParaRPr lang="en-US" sz="3200" b="1" kern="0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defRPr/>
            </a:pPr>
            <a:r>
              <a:rPr lang="el-GR" sz="3200" b="1" kern="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Ψηφιοποίησης Ασφαλιστικής Νομοθεσίας &amp; Παροχών</a:t>
            </a:r>
            <a:endParaRPr lang="en-US" sz="3200" b="1" kern="0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defRPr/>
            </a:pPr>
            <a:endParaRPr lang="en-US" sz="3200" b="1" kern="0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defRPr/>
            </a:pPr>
            <a:r>
              <a:rPr lang="en-US" sz="18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A. </a:t>
            </a:r>
            <a:r>
              <a:rPr lang="el-GR" sz="1800" b="1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ΛΟΥΔΑΡΟΣ   Πρόεδρος ΕΠΠΕ                                     Αθήνα, Απρίλιος 2016</a:t>
            </a:r>
            <a:endParaRPr lang="en-US" sz="1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 idx="4294967295"/>
          </p:nvPr>
        </p:nvSpPr>
        <p:spPr>
          <a:xfrm>
            <a:off x="0" y="160338"/>
            <a:ext cx="9144000" cy="601662"/>
          </a:xfrm>
          <a:solidFill>
            <a:schemeClr val="accent3">
              <a:lumMod val="75000"/>
            </a:schemeClr>
          </a:solidFill>
        </p:spPr>
        <p:txBody>
          <a:bodyPr tIns="108000" bIns="0">
            <a:no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               </a:t>
            </a:r>
            <a:r>
              <a:rPr lang="el-GR" sz="2000" b="1" dirty="0" smtClean="0">
                <a:solidFill>
                  <a:schemeClr val="bg1"/>
                </a:solidFill>
              </a:rPr>
              <a:t/>
            </a:r>
            <a:br>
              <a:rPr lang="el-GR" sz="2000" b="1" dirty="0" smtClean="0">
                <a:solidFill>
                  <a:schemeClr val="bg1"/>
                </a:solidFill>
              </a:rPr>
            </a:br>
            <a:r>
              <a:rPr lang="el-GR" sz="2000" b="1" dirty="0" smtClean="0">
                <a:solidFill>
                  <a:schemeClr val="bg1"/>
                </a:solidFill>
              </a:rPr>
              <a:t>             </a:t>
            </a:r>
            <a:r>
              <a:rPr lang="el-GR" sz="2800" b="1" dirty="0" smtClean="0">
                <a:solidFill>
                  <a:schemeClr val="bg1"/>
                </a:solidFill>
              </a:rPr>
              <a:t>Ψηφιοποίηση Ασφαλιστικής Νομοθεσίας &amp; Παροχών</a:t>
            </a:r>
            <a:br>
              <a:rPr lang="el-GR" sz="2800" b="1" dirty="0" smtClean="0">
                <a:solidFill>
                  <a:schemeClr val="bg1"/>
                </a:solidFill>
              </a:rPr>
            </a:br>
            <a:endParaRPr lang="el-GR" sz="2800" b="1" dirty="0">
              <a:solidFill>
                <a:schemeClr val="bg1"/>
              </a:solidFill>
            </a:endParaRPr>
          </a:p>
        </p:txBody>
      </p:sp>
      <p:sp>
        <p:nvSpPr>
          <p:cNvPr id="8" name="Rectangle 2"/>
          <p:cNvSpPr txBox="1">
            <a:spLocks/>
          </p:cNvSpPr>
          <p:nvPr/>
        </p:nvSpPr>
        <p:spPr>
          <a:xfrm>
            <a:off x="0" y="160020"/>
            <a:ext cx="610830" cy="600891"/>
          </a:xfrm>
          <a:prstGeom prst="rect">
            <a:avLst/>
          </a:prstGeom>
          <a:solidFill>
            <a:schemeClr val="accent2">
              <a:alpha val="98000"/>
            </a:schemeClr>
          </a:solidFill>
        </p:spPr>
        <p:txBody>
          <a:bodyPr vert="horz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9</a:t>
            </a:r>
            <a:endParaRPr kumimoji="0" lang="el-GR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4" name="20 - Ομάδα"/>
          <p:cNvGrpSpPr/>
          <p:nvPr/>
        </p:nvGrpSpPr>
        <p:grpSpPr>
          <a:xfrm>
            <a:off x="0" y="6257924"/>
            <a:ext cx="9134476" cy="557213"/>
            <a:chOff x="0" y="6010276"/>
            <a:chExt cx="9134476" cy="804862"/>
          </a:xfrm>
        </p:grpSpPr>
        <p:pic>
          <p:nvPicPr>
            <p:cNvPr id="22" name="21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7653" t="8480" r="86022" b="23638"/>
            <a:stretch>
              <a:fillRect/>
            </a:stretch>
          </p:blipFill>
          <p:spPr>
            <a:xfrm>
              <a:off x="2362199" y="6043613"/>
              <a:ext cx="752475" cy="713906"/>
            </a:xfrm>
            <a:prstGeom prst="rect">
              <a:avLst/>
            </a:prstGeom>
          </p:spPr>
        </p:pic>
        <p:sp>
          <p:nvSpPr>
            <p:cNvPr id="23" name="22 - Ορθογώνιο"/>
            <p:cNvSpPr/>
            <p:nvPr/>
          </p:nvSpPr>
          <p:spPr>
            <a:xfrm>
              <a:off x="6784975" y="6010276"/>
              <a:ext cx="2349501" cy="79771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pic>
          <p:nvPicPr>
            <p:cNvPr id="24" name="23 - Εικόνα" descr="footer.jpg"/>
            <p:cNvPicPr>
              <a:picLocks noChangeAspect="1"/>
            </p:cNvPicPr>
            <p:nvPr/>
          </p:nvPicPr>
          <p:blipFill>
            <a:blip r:embed="rId4" cstate="print"/>
            <a:srcRect l="78605" t="8702" r="564" b="8428"/>
            <a:stretch>
              <a:fillRect/>
            </a:stretch>
          </p:blipFill>
          <p:spPr>
            <a:xfrm>
              <a:off x="7391400" y="6184062"/>
              <a:ext cx="1535113" cy="472325"/>
            </a:xfrm>
            <a:prstGeom prst="rect">
              <a:avLst/>
            </a:prstGeom>
          </p:spPr>
        </p:pic>
        <p:sp>
          <p:nvSpPr>
            <p:cNvPr id="25" name="24 - Ορθογώνιο"/>
            <p:cNvSpPr/>
            <p:nvPr/>
          </p:nvSpPr>
          <p:spPr>
            <a:xfrm>
              <a:off x="0" y="6060282"/>
              <a:ext cx="1739153" cy="7548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pic>
          <p:nvPicPr>
            <p:cNvPr id="26" name="25 - Εικόνα" descr="espa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7717" y="6055242"/>
              <a:ext cx="1404370" cy="712013"/>
            </a:xfrm>
            <a:prstGeom prst="rect">
              <a:avLst/>
            </a:prstGeom>
          </p:spPr>
        </p:pic>
        <p:pic>
          <p:nvPicPr>
            <p:cNvPr id="27" name="Picture 2" descr="C:\Documents and Settings\milt\Desktop\Φάκελος\ps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545437" y="6045728"/>
              <a:ext cx="695324" cy="723780"/>
            </a:xfrm>
            <a:prstGeom prst="rect">
              <a:avLst/>
            </a:prstGeom>
            <a:noFill/>
          </p:spPr>
        </p:pic>
        <p:pic>
          <p:nvPicPr>
            <p:cNvPr id="28" name="27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39577" r="13882"/>
            <a:stretch>
              <a:fillRect/>
            </a:stretch>
          </p:blipFill>
          <p:spPr>
            <a:xfrm>
              <a:off x="3115723" y="6044812"/>
              <a:ext cx="4123277" cy="710793"/>
            </a:xfrm>
            <a:prstGeom prst="rect">
              <a:avLst/>
            </a:prstGeom>
          </p:spPr>
        </p:pic>
        <p:pic>
          <p:nvPicPr>
            <p:cNvPr id="29" name="28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81012" r="14462" b="76165"/>
            <a:stretch>
              <a:fillRect/>
            </a:stretch>
          </p:blipFill>
          <p:spPr>
            <a:xfrm>
              <a:off x="3115723" y="6044813"/>
              <a:ext cx="356616" cy="165964"/>
            </a:xfrm>
            <a:prstGeom prst="rect">
              <a:avLst/>
            </a:prstGeom>
          </p:spPr>
        </p:pic>
      </p:grp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107504" y="952500"/>
            <a:ext cx="8784976" cy="4170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04788" indent="-204788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buNone/>
            </a:pPr>
            <a:endParaRPr lang="en-US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r>
              <a:rPr lang="el-GR" sz="20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Εφαρμογές του Συστήματος</a:t>
            </a:r>
          </a:p>
          <a:p>
            <a:pPr>
              <a:buNone/>
            </a:pPr>
            <a:endParaRPr lang="el-GR" sz="18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indent="0">
              <a:spcBef>
                <a:spcPct val="50000"/>
              </a:spcBef>
              <a:buClr>
                <a:srgbClr val="3399FF"/>
              </a:buClr>
              <a:buSzPct val="90000"/>
            </a:pP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Το Σύστημα αποτελείται από τρεις κύριες Εφαρμογές:</a:t>
            </a:r>
          </a:p>
          <a:p>
            <a:pPr marL="0" indent="0">
              <a:spcBef>
                <a:spcPct val="50000"/>
              </a:spcBef>
              <a:buClr>
                <a:srgbClr val="3399FF"/>
              </a:buClr>
              <a:buSzPct val="90000"/>
            </a:pPr>
            <a:endParaRPr lang="en-US" sz="18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>
              <a:spcBef>
                <a:spcPct val="50000"/>
              </a:spcBef>
              <a:buClr>
                <a:srgbClr val="3399FF"/>
              </a:buClr>
              <a:buSzPct val="110000"/>
              <a:buFont typeface="Wingdings" pitchFamily="2" charset="2"/>
              <a:buChar char="Ø"/>
            </a:pP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Εφαρμογή Ενημέρωσης και Άντλησης πληροφοριών από εξωτερικό χρήστη σχετικά με την Ασφαλιστική Νομοθεσία</a:t>
            </a:r>
          </a:p>
          <a:p>
            <a:pPr marL="0" indent="0">
              <a:spcBef>
                <a:spcPct val="50000"/>
              </a:spcBef>
              <a:buClr>
                <a:srgbClr val="3399FF"/>
              </a:buClr>
              <a:buSzPct val="90000"/>
            </a:pPr>
            <a:endParaRPr lang="en-US" sz="18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>
              <a:spcBef>
                <a:spcPct val="50000"/>
              </a:spcBef>
              <a:buClr>
                <a:srgbClr val="3399FF"/>
              </a:buClr>
              <a:buSzPct val="110000"/>
              <a:buFont typeface="Wingdings" pitchFamily="2" charset="2"/>
              <a:buChar char="Ø"/>
            </a:pP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Εφαρμογή Συνέντευξης εξωτερικού χρήστη μέσω ερωτηματολογίου</a:t>
            </a:r>
            <a:endParaRPr lang="en-US" sz="18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>
              <a:spcBef>
                <a:spcPct val="50000"/>
              </a:spcBef>
              <a:buClr>
                <a:srgbClr val="3399FF"/>
              </a:buClr>
              <a:buSzPct val="110000"/>
              <a:buFont typeface="Wingdings" pitchFamily="2" charset="2"/>
              <a:buChar char="Ø"/>
            </a:pPr>
            <a:endParaRPr lang="el-GR" sz="18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>
              <a:spcBef>
                <a:spcPct val="50000"/>
              </a:spcBef>
              <a:buClr>
                <a:srgbClr val="3399FF"/>
              </a:buClr>
              <a:buSzPct val="110000"/>
              <a:buFont typeface="Wingdings" pitchFamily="2" charset="2"/>
              <a:buChar char="Ø"/>
            </a:pP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Εσωτερική Εφαρμογή Διαχείρισης Ασφαλιστικής Νομοθεσίας</a:t>
            </a:r>
            <a:endParaRPr lang="el-GR" sz="18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 idx="4294967295"/>
          </p:nvPr>
        </p:nvSpPr>
        <p:spPr>
          <a:xfrm>
            <a:off x="0" y="160338"/>
            <a:ext cx="9144000" cy="601662"/>
          </a:xfrm>
          <a:solidFill>
            <a:schemeClr val="accent3">
              <a:lumMod val="75000"/>
            </a:schemeClr>
          </a:solidFill>
        </p:spPr>
        <p:txBody>
          <a:bodyPr tIns="108000" bIns="0">
            <a:no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               </a:t>
            </a:r>
            <a:r>
              <a:rPr lang="el-GR" sz="2000" b="1" dirty="0" smtClean="0">
                <a:solidFill>
                  <a:schemeClr val="bg1"/>
                </a:solidFill>
              </a:rPr>
              <a:t/>
            </a:r>
            <a:br>
              <a:rPr lang="el-GR" sz="2000" b="1" dirty="0" smtClean="0">
                <a:solidFill>
                  <a:schemeClr val="bg1"/>
                </a:solidFill>
              </a:rPr>
            </a:br>
            <a:r>
              <a:rPr lang="el-GR" sz="2000" b="1" dirty="0" smtClean="0">
                <a:solidFill>
                  <a:schemeClr val="bg1"/>
                </a:solidFill>
              </a:rPr>
              <a:t>             </a:t>
            </a:r>
            <a:r>
              <a:rPr lang="el-GR" sz="2800" b="1" dirty="0" smtClean="0">
                <a:solidFill>
                  <a:schemeClr val="bg1"/>
                </a:solidFill>
              </a:rPr>
              <a:t>Ψηφιοποίηση Ασφαλιστικής Νομοθεσίας &amp; Παροχών</a:t>
            </a:r>
            <a:br>
              <a:rPr lang="el-GR" sz="2800" b="1" dirty="0" smtClean="0">
                <a:solidFill>
                  <a:schemeClr val="bg1"/>
                </a:solidFill>
              </a:rPr>
            </a:br>
            <a:endParaRPr lang="el-GR" sz="2800" b="1" dirty="0">
              <a:solidFill>
                <a:schemeClr val="bg1"/>
              </a:solidFill>
            </a:endParaRPr>
          </a:p>
        </p:txBody>
      </p:sp>
      <p:sp>
        <p:nvSpPr>
          <p:cNvPr id="8" name="Rectangle 2"/>
          <p:cNvSpPr txBox="1">
            <a:spLocks/>
          </p:cNvSpPr>
          <p:nvPr/>
        </p:nvSpPr>
        <p:spPr>
          <a:xfrm>
            <a:off x="0" y="160020"/>
            <a:ext cx="610830" cy="600891"/>
          </a:xfrm>
          <a:prstGeom prst="rect">
            <a:avLst/>
          </a:prstGeom>
          <a:solidFill>
            <a:schemeClr val="accent2">
              <a:alpha val="98000"/>
            </a:schemeClr>
          </a:solidFill>
        </p:spPr>
        <p:txBody>
          <a:bodyPr vert="horz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10</a:t>
            </a:r>
            <a:endParaRPr kumimoji="0" lang="el-GR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4" name="20 - Ομάδα"/>
          <p:cNvGrpSpPr/>
          <p:nvPr/>
        </p:nvGrpSpPr>
        <p:grpSpPr>
          <a:xfrm>
            <a:off x="0" y="6257924"/>
            <a:ext cx="9134476" cy="557213"/>
            <a:chOff x="0" y="6010276"/>
            <a:chExt cx="9134476" cy="804862"/>
          </a:xfrm>
        </p:grpSpPr>
        <p:pic>
          <p:nvPicPr>
            <p:cNvPr id="22" name="21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7653" t="8480" r="86022" b="23638"/>
            <a:stretch>
              <a:fillRect/>
            </a:stretch>
          </p:blipFill>
          <p:spPr>
            <a:xfrm>
              <a:off x="2362199" y="6043613"/>
              <a:ext cx="752475" cy="713906"/>
            </a:xfrm>
            <a:prstGeom prst="rect">
              <a:avLst/>
            </a:prstGeom>
          </p:spPr>
        </p:pic>
        <p:sp>
          <p:nvSpPr>
            <p:cNvPr id="23" name="22 - Ορθογώνιο"/>
            <p:cNvSpPr/>
            <p:nvPr/>
          </p:nvSpPr>
          <p:spPr>
            <a:xfrm>
              <a:off x="6784975" y="6010276"/>
              <a:ext cx="2349501" cy="79771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pic>
          <p:nvPicPr>
            <p:cNvPr id="24" name="23 - Εικόνα" descr="footer.jpg"/>
            <p:cNvPicPr>
              <a:picLocks noChangeAspect="1"/>
            </p:cNvPicPr>
            <p:nvPr/>
          </p:nvPicPr>
          <p:blipFill>
            <a:blip r:embed="rId4" cstate="print"/>
            <a:srcRect l="78605" t="8702" r="564" b="8428"/>
            <a:stretch>
              <a:fillRect/>
            </a:stretch>
          </p:blipFill>
          <p:spPr>
            <a:xfrm>
              <a:off x="7391400" y="6184062"/>
              <a:ext cx="1535113" cy="472325"/>
            </a:xfrm>
            <a:prstGeom prst="rect">
              <a:avLst/>
            </a:prstGeom>
          </p:spPr>
        </p:pic>
        <p:sp>
          <p:nvSpPr>
            <p:cNvPr id="25" name="24 - Ορθογώνιο"/>
            <p:cNvSpPr/>
            <p:nvPr/>
          </p:nvSpPr>
          <p:spPr>
            <a:xfrm>
              <a:off x="0" y="6060282"/>
              <a:ext cx="1739153" cy="7548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pic>
          <p:nvPicPr>
            <p:cNvPr id="26" name="25 - Εικόνα" descr="espa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7717" y="6055242"/>
              <a:ext cx="1404370" cy="712013"/>
            </a:xfrm>
            <a:prstGeom prst="rect">
              <a:avLst/>
            </a:prstGeom>
          </p:spPr>
        </p:pic>
        <p:pic>
          <p:nvPicPr>
            <p:cNvPr id="27" name="Picture 2" descr="C:\Documents and Settings\milt\Desktop\Φάκελος\ps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545437" y="6045728"/>
              <a:ext cx="695324" cy="723780"/>
            </a:xfrm>
            <a:prstGeom prst="rect">
              <a:avLst/>
            </a:prstGeom>
            <a:noFill/>
          </p:spPr>
        </p:pic>
        <p:pic>
          <p:nvPicPr>
            <p:cNvPr id="28" name="27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39577" r="13882"/>
            <a:stretch>
              <a:fillRect/>
            </a:stretch>
          </p:blipFill>
          <p:spPr>
            <a:xfrm>
              <a:off x="3115723" y="6044812"/>
              <a:ext cx="4123277" cy="710793"/>
            </a:xfrm>
            <a:prstGeom prst="rect">
              <a:avLst/>
            </a:prstGeom>
          </p:spPr>
        </p:pic>
        <p:pic>
          <p:nvPicPr>
            <p:cNvPr id="29" name="28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81012" r="14462" b="76165"/>
            <a:stretch>
              <a:fillRect/>
            </a:stretch>
          </p:blipFill>
          <p:spPr>
            <a:xfrm>
              <a:off x="3115723" y="6044813"/>
              <a:ext cx="356616" cy="165964"/>
            </a:xfrm>
            <a:prstGeom prst="rect">
              <a:avLst/>
            </a:prstGeom>
          </p:spPr>
        </p:pic>
      </p:grp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107504" y="855134"/>
            <a:ext cx="8784976" cy="5816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04788" indent="-204788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>
              <a:buNone/>
            </a:pPr>
            <a:r>
              <a:rPr lang="el-GR" sz="20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Εφαρμογή Ενημέρωσης και Άντλησης πληροφοριών </a:t>
            </a:r>
            <a:endParaRPr lang="en-US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l-GR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>
              <a:buClr>
                <a:srgbClr val="3399FF"/>
              </a:buClr>
              <a:buSzPct val="100000"/>
              <a:buFont typeface="Wingdings" pitchFamily="2" charset="2"/>
              <a:buChar char="Ø"/>
            </a:pP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Αναζήτηση μέσω Θεματικών Ευρετηρίων</a:t>
            </a:r>
          </a:p>
          <a:p>
            <a:pPr marL="881062" lvl="1" indent="-342900">
              <a:buClr>
                <a:srgbClr val="3399FF"/>
              </a:buClr>
              <a:buSzPct val="90000"/>
              <a:buFont typeface="Wingdings" pitchFamily="2" charset="2"/>
              <a:buChar char="q"/>
            </a:pP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Ομαδοποίηση Ταμείων και Φορέων</a:t>
            </a:r>
          </a:p>
          <a:p>
            <a:pPr marL="881062" lvl="1" indent="-342900">
              <a:buClr>
                <a:srgbClr val="3399FF"/>
              </a:buClr>
              <a:buSzPct val="90000"/>
              <a:buFont typeface="Wingdings" pitchFamily="2" charset="2"/>
              <a:buChar char="q"/>
            </a:pP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Ευρετήρια ανά Ταμείο και Φορέα</a:t>
            </a:r>
          </a:p>
          <a:p>
            <a:pPr marL="881062" lvl="1" indent="-342900">
              <a:buClr>
                <a:srgbClr val="3399FF"/>
              </a:buClr>
              <a:buSzPct val="90000"/>
              <a:buFont typeface="Wingdings" pitchFamily="2" charset="2"/>
              <a:buChar char="q"/>
            </a:pP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Εύρεση όλων των Νομοθετημάτων</a:t>
            </a:r>
          </a:p>
          <a:p>
            <a:pPr marL="881062" lvl="1" indent="-342900">
              <a:buClr>
                <a:srgbClr val="3399FF"/>
              </a:buClr>
              <a:buSzPct val="90000"/>
              <a:buFont typeface="Wingdings" pitchFamily="2" charset="2"/>
              <a:buChar char="q"/>
            </a:pP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Επιλογή Συγκεκριμένου Νομοθετήματος</a:t>
            </a:r>
          </a:p>
          <a:p>
            <a:pPr marL="881062" lvl="1" indent="-342900">
              <a:buClr>
                <a:srgbClr val="3399FF"/>
              </a:buClr>
              <a:buSzPct val="90000"/>
              <a:buFont typeface="Wingdings" pitchFamily="2" charset="2"/>
              <a:buChar char="q"/>
            </a:pP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Επιλογή Συγκεκριμένου Άρθρου (ισχύουσα μορφή)</a:t>
            </a:r>
          </a:p>
          <a:p>
            <a:pPr marL="538162" lvl="1" indent="0">
              <a:buClr>
                <a:srgbClr val="3399FF"/>
              </a:buClr>
              <a:buSzPct val="90000"/>
            </a:pPr>
            <a:r>
              <a:rPr lang="el-GR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Για κάθε άρθρο:</a:t>
            </a:r>
          </a:p>
          <a:p>
            <a:pPr marL="1281112" lvl="2" indent="-342900">
              <a:buClr>
                <a:srgbClr val="3399FF"/>
              </a:buClr>
              <a:buSzPct val="90000"/>
              <a:buFont typeface="Arial" pitchFamily="34" charset="0"/>
              <a:buChar char="•"/>
            </a:pPr>
            <a:r>
              <a:rPr lang="el-GR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Κατά εξουσιοδότηση Εκδοθέντα και </a:t>
            </a:r>
            <a:r>
              <a:rPr lang="el-GR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Εφαρμοστικά</a:t>
            </a:r>
            <a:r>
              <a:rPr lang="el-GR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Νομοθετήματα</a:t>
            </a:r>
            <a:endParaRPr lang="en-US" sz="18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1281112" lvl="2" indent="-342900">
              <a:buClr>
                <a:srgbClr val="3399FF"/>
              </a:buClr>
              <a:buSzPct val="90000"/>
              <a:buFont typeface="Arial" pitchFamily="34" charset="0"/>
              <a:buChar char="•"/>
            </a:pPr>
            <a:r>
              <a:rPr lang="el-GR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Προϊσχύουσες μορφές άρθρου</a:t>
            </a:r>
          </a:p>
          <a:p>
            <a:pPr marL="1281112" lvl="2" indent="-342900">
              <a:buClr>
                <a:srgbClr val="3399FF"/>
              </a:buClr>
              <a:buSzPct val="90000"/>
              <a:buFont typeface="Arial" pitchFamily="34" charset="0"/>
              <a:buChar char="•"/>
            </a:pPr>
            <a:r>
              <a:rPr lang="el-GR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Δυνατότητα εκτύπωσης ή αποθήκευσης του Άρθρου</a:t>
            </a:r>
          </a:p>
          <a:p>
            <a:pPr marL="0" indent="0">
              <a:buClr>
                <a:srgbClr val="3399FF"/>
              </a:buClr>
              <a:buSzPct val="100000"/>
            </a:pP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Επιπλέον:</a:t>
            </a:r>
          </a:p>
          <a:p>
            <a:pPr marL="342900" indent="-342900">
              <a:buClr>
                <a:srgbClr val="3399FF"/>
              </a:buClr>
              <a:buSzPct val="100000"/>
              <a:buFont typeface="Wingdings" pitchFamily="2" charset="2"/>
              <a:buChar char="Ø"/>
            </a:pP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Δυνατότητα Εξειδίκευσης των πληροφοριών βάσει λέξεως</a:t>
            </a:r>
          </a:p>
          <a:p>
            <a:pPr marL="342900" indent="-342900">
              <a:buClr>
                <a:srgbClr val="3399FF"/>
              </a:buClr>
              <a:buSzPct val="100000"/>
              <a:buFont typeface="Wingdings" pitchFamily="2" charset="2"/>
              <a:buChar char="Ø"/>
            </a:pP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Αναζήτηση βάσει Αριθμού και Έτους νομοθετήματος</a:t>
            </a:r>
            <a:endParaRPr lang="en-US" sz="18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>
              <a:buClr>
                <a:srgbClr val="3399FF"/>
              </a:buClr>
              <a:buSzPct val="100000"/>
              <a:buFont typeface="Wingdings" pitchFamily="2" charset="2"/>
              <a:buChar char="Ø"/>
            </a:pP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Αναζήτηση βάσει ΦΕΚ</a:t>
            </a:r>
            <a:endParaRPr lang="en-US" sz="18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1281112" lvl="2" indent="-342900">
              <a:buClr>
                <a:srgbClr val="3399FF"/>
              </a:buClr>
              <a:buSzPct val="90000"/>
              <a:buFont typeface="Arial" pitchFamily="34" charset="0"/>
              <a:buChar char="•"/>
            </a:pPr>
            <a:endParaRPr lang="en-US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endParaRPr lang="el-GR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endParaRPr lang="el-GR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endParaRPr lang="el-GR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 idx="4294967295"/>
          </p:nvPr>
        </p:nvSpPr>
        <p:spPr>
          <a:xfrm>
            <a:off x="0" y="160338"/>
            <a:ext cx="9144000" cy="601662"/>
          </a:xfrm>
          <a:solidFill>
            <a:schemeClr val="accent3">
              <a:lumMod val="75000"/>
            </a:schemeClr>
          </a:solidFill>
        </p:spPr>
        <p:txBody>
          <a:bodyPr tIns="108000" bIns="0">
            <a:no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               </a:t>
            </a:r>
            <a:r>
              <a:rPr lang="el-GR" sz="2000" b="1" dirty="0" smtClean="0">
                <a:solidFill>
                  <a:schemeClr val="bg1"/>
                </a:solidFill>
              </a:rPr>
              <a:t/>
            </a:r>
            <a:br>
              <a:rPr lang="el-GR" sz="2000" b="1" dirty="0" smtClean="0">
                <a:solidFill>
                  <a:schemeClr val="bg1"/>
                </a:solidFill>
              </a:rPr>
            </a:br>
            <a:r>
              <a:rPr lang="el-GR" sz="2000" b="1" dirty="0" smtClean="0">
                <a:solidFill>
                  <a:schemeClr val="bg1"/>
                </a:solidFill>
              </a:rPr>
              <a:t>             </a:t>
            </a:r>
            <a:r>
              <a:rPr lang="el-GR" sz="2800" b="1" dirty="0" smtClean="0">
                <a:solidFill>
                  <a:schemeClr val="bg1"/>
                </a:solidFill>
              </a:rPr>
              <a:t>Ψηφιοποίηση Ασφαλιστικής Νομοθεσίας &amp; Παροχών</a:t>
            </a:r>
            <a:br>
              <a:rPr lang="el-GR" sz="2800" b="1" dirty="0" smtClean="0">
                <a:solidFill>
                  <a:schemeClr val="bg1"/>
                </a:solidFill>
              </a:rPr>
            </a:br>
            <a:endParaRPr lang="el-GR" sz="2800" b="1" dirty="0">
              <a:solidFill>
                <a:schemeClr val="bg1"/>
              </a:solidFill>
            </a:endParaRPr>
          </a:p>
        </p:txBody>
      </p:sp>
      <p:sp>
        <p:nvSpPr>
          <p:cNvPr id="8" name="Rectangle 2"/>
          <p:cNvSpPr txBox="1">
            <a:spLocks/>
          </p:cNvSpPr>
          <p:nvPr/>
        </p:nvSpPr>
        <p:spPr>
          <a:xfrm>
            <a:off x="0" y="160020"/>
            <a:ext cx="610830" cy="600891"/>
          </a:xfrm>
          <a:prstGeom prst="rect">
            <a:avLst/>
          </a:prstGeom>
          <a:solidFill>
            <a:schemeClr val="accent2">
              <a:alpha val="98000"/>
            </a:schemeClr>
          </a:solidFill>
        </p:spPr>
        <p:txBody>
          <a:bodyPr vert="horz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11</a:t>
            </a:r>
            <a:endParaRPr kumimoji="0" lang="el-GR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4" name="20 - Ομάδα"/>
          <p:cNvGrpSpPr/>
          <p:nvPr/>
        </p:nvGrpSpPr>
        <p:grpSpPr>
          <a:xfrm>
            <a:off x="0" y="6257924"/>
            <a:ext cx="9134476" cy="557213"/>
            <a:chOff x="0" y="6010276"/>
            <a:chExt cx="9134476" cy="804862"/>
          </a:xfrm>
        </p:grpSpPr>
        <p:pic>
          <p:nvPicPr>
            <p:cNvPr id="22" name="21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7653" t="8480" r="86022" b="23638"/>
            <a:stretch>
              <a:fillRect/>
            </a:stretch>
          </p:blipFill>
          <p:spPr>
            <a:xfrm>
              <a:off x="2362199" y="6043613"/>
              <a:ext cx="752475" cy="713906"/>
            </a:xfrm>
            <a:prstGeom prst="rect">
              <a:avLst/>
            </a:prstGeom>
          </p:spPr>
        </p:pic>
        <p:sp>
          <p:nvSpPr>
            <p:cNvPr id="23" name="22 - Ορθογώνιο"/>
            <p:cNvSpPr/>
            <p:nvPr/>
          </p:nvSpPr>
          <p:spPr>
            <a:xfrm>
              <a:off x="6784975" y="6010276"/>
              <a:ext cx="2349501" cy="79771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pic>
          <p:nvPicPr>
            <p:cNvPr id="24" name="23 - Εικόνα" descr="footer.jpg"/>
            <p:cNvPicPr>
              <a:picLocks noChangeAspect="1"/>
            </p:cNvPicPr>
            <p:nvPr/>
          </p:nvPicPr>
          <p:blipFill>
            <a:blip r:embed="rId4" cstate="print"/>
            <a:srcRect l="78605" t="8702" r="564" b="8428"/>
            <a:stretch>
              <a:fillRect/>
            </a:stretch>
          </p:blipFill>
          <p:spPr>
            <a:xfrm>
              <a:off x="7391400" y="6184062"/>
              <a:ext cx="1535113" cy="472325"/>
            </a:xfrm>
            <a:prstGeom prst="rect">
              <a:avLst/>
            </a:prstGeom>
          </p:spPr>
        </p:pic>
        <p:sp>
          <p:nvSpPr>
            <p:cNvPr id="25" name="24 - Ορθογώνιο"/>
            <p:cNvSpPr/>
            <p:nvPr/>
          </p:nvSpPr>
          <p:spPr>
            <a:xfrm>
              <a:off x="0" y="6060282"/>
              <a:ext cx="1739153" cy="7548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pic>
          <p:nvPicPr>
            <p:cNvPr id="26" name="25 - Εικόνα" descr="espa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7717" y="6055242"/>
              <a:ext cx="1404370" cy="712013"/>
            </a:xfrm>
            <a:prstGeom prst="rect">
              <a:avLst/>
            </a:prstGeom>
          </p:spPr>
        </p:pic>
        <p:pic>
          <p:nvPicPr>
            <p:cNvPr id="27" name="Picture 2" descr="C:\Documents and Settings\milt\Desktop\Φάκελος\ps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545437" y="6045728"/>
              <a:ext cx="695324" cy="723780"/>
            </a:xfrm>
            <a:prstGeom prst="rect">
              <a:avLst/>
            </a:prstGeom>
            <a:noFill/>
          </p:spPr>
        </p:pic>
        <p:pic>
          <p:nvPicPr>
            <p:cNvPr id="28" name="27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39577" r="13882"/>
            <a:stretch>
              <a:fillRect/>
            </a:stretch>
          </p:blipFill>
          <p:spPr>
            <a:xfrm>
              <a:off x="3115723" y="6044812"/>
              <a:ext cx="4123277" cy="710793"/>
            </a:xfrm>
            <a:prstGeom prst="rect">
              <a:avLst/>
            </a:prstGeom>
          </p:spPr>
        </p:pic>
        <p:pic>
          <p:nvPicPr>
            <p:cNvPr id="29" name="28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81012" r="14462" b="76165"/>
            <a:stretch>
              <a:fillRect/>
            </a:stretch>
          </p:blipFill>
          <p:spPr>
            <a:xfrm>
              <a:off x="3115723" y="6044813"/>
              <a:ext cx="356616" cy="165964"/>
            </a:xfrm>
            <a:prstGeom prst="rect">
              <a:avLst/>
            </a:prstGeom>
          </p:spPr>
        </p:pic>
      </p:grp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107504" y="952500"/>
            <a:ext cx="8784976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04788" indent="-204788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>
              <a:buNone/>
            </a:pPr>
            <a:r>
              <a:rPr lang="el-GR" sz="20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Εφαρμογή Συνέντευξης Εξωτερικού Χρήστη</a:t>
            </a:r>
          </a:p>
          <a:p>
            <a:pPr algn="ctr">
              <a:buNone/>
            </a:pPr>
            <a:r>
              <a:rPr lang="el-GR" sz="20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μέσω Ερωτηματολογίου (1)</a:t>
            </a:r>
            <a:endParaRPr lang="en-US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indent="0" algn="just">
              <a:spcBef>
                <a:spcPct val="50000"/>
              </a:spcBef>
              <a:buClr>
                <a:srgbClr val="3399FF"/>
              </a:buClr>
              <a:buSzPct val="100000"/>
            </a:pPr>
            <a:r>
              <a:rPr lang="el-GR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Αφορά στην πρόσβαση εξωτερικών χρηστών στην ασφαλιστική νομοθεσία με </a:t>
            </a: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σενάρια και </a:t>
            </a:r>
            <a:r>
              <a:rPr lang="el-GR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διαδραστικές</a:t>
            </a: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“συνεντεύξεις</a:t>
            </a:r>
            <a:r>
              <a:rPr lang="el-GR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” για προσωποποιημένη πληροφορία.</a:t>
            </a:r>
          </a:p>
          <a:p>
            <a:pPr marL="0" indent="0" algn="just">
              <a:spcBef>
                <a:spcPct val="50000"/>
              </a:spcBef>
              <a:buClr>
                <a:srgbClr val="3399FF"/>
              </a:buClr>
              <a:buSzPct val="100000"/>
            </a:pPr>
            <a:r>
              <a:rPr lang="el-GR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Για να επιτευχθεί αυτό, έχει πραγματοποιηθεί </a:t>
            </a: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αποδελτίωση</a:t>
            </a:r>
            <a:r>
              <a:rPr lang="el-GR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και </a:t>
            </a: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καταγραφή</a:t>
            </a:r>
            <a:r>
              <a:rPr lang="el-GR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της Ασφαλιστικής Νομοθεσίας υπό μορφή </a:t>
            </a: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δομημένων κανόνων</a:t>
            </a:r>
            <a:r>
              <a:rPr lang="el-GR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endParaRPr lang="en-US" sz="18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indent="0" algn="just">
              <a:buClr>
                <a:srgbClr val="3399FF"/>
              </a:buClr>
              <a:buSzPct val="100000"/>
            </a:pP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παρέχοντας</a:t>
            </a:r>
            <a:r>
              <a:rPr lang="el-GR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ένα τελικό προϊόν που αξιοποιείται με τέτοιο τρόπο ώστε να παρέχει </a:t>
            </a: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έγκυρη, εύχρηστη και πλήρη ενημέρωση </a:t>
            </a:r>
            <a:r>
              <a:rPr lang="el-GR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των χρηστών σχετικά με την Ασφαλιστική Νομοθεσία</a:t>
            </a:r>
            <a:endParaRPr lang="en-US" sz="18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indent="0" algn="just">
              <a:buClr>
                <a:srgbClr val="3399FF"/>
              </a:buClr>
              <a:buSzPct val="100000"/>
            </a:pPr>
            <a:r>
              <a:rPr lang="el-GR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και ειδικότερα με το </a:t>
            </a: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εάν ένας χρήστης θεμελιώνει δικαίωμα για σύνταξη</a:t>
            </a:r>
            <a:r>
              <a:rPr lang="el-GR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  <a:endParaRPr lang="en-US" sz="18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indent="0">
              <a:spcBef>
                <a:spcPct val="50000"/>
              </a:spcBef>
              <a:buClr>
                <a:srgbClr val="3399FF"/>
              </a:buClr>
              <a:buSzPct val="100000"/>
            </a:pPr>
            <a:endParaRPr lang="el-GR" sz="2000" dirty="0" smtClean="0"/>
          </a:p>
          <a:p>
            <a:pPr>
              <a:buNone/>
            </a:pPr>
            <a:endParaRPr lang="en-US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endParaRPr lang="en-US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endParaRPr lang="en-US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el-GR" sz="20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 idx="4294967295"/>
          </p:nvPr>
        </p:nvSpPr>
        <p:spPr>
          <a:xfrm>
            <a:off x="0" y="160338"/>
            <a:ext cx="9144000" cy="601662"/>
          </a:xfrm>
          <a:solidFill>
            <a:schemeClr val="accent3">
              <a:lumMod val="75000"/>
            </a:schemeClr>
          </a:solidFill>
        </p:spPr>
        <p:txBody>
          <a:bodyPr tIns="108000" bIns="0">
            <a:no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               </a:t>
            </a:r>
            <a:r>
              <a:rPr lang="el-GR" sz="2000" b="1" dirty="0" smtClean="0">
                <a:solidFill>
                  <a:schemeClr val="bg1"/>
                </a:solidFill>
              </a:rPr>
              <a:t/>
            </a:r>
            <a:br>
              <a:rPr lang="el-GR" sz="2000" b="1" dirty="0" smtClean="0">
                <a:solidFill>
                  <a:schemeClr val="bg1"/>
                </a:solidFill>
              </a:rPr>
            </a:br>
            <a:r>
              <a:rPr lang="el-GR" sz="2000" b="1" dirty="0" smtClean="0">
                <a:solidFill>
                  <a:schemeClr val="bg1"/>
                </a:solidFill>
              </a:rPr>
              <a:t>             </a:t>
            </a:r>
            <a:r>
              <a:rPr lang="el-GR" sz="2800" b="1" dirty="0" smtClean="0">
                <a:solidFill>
                  <a:schemeClr val="bg1"/>
                </a:solidFill>
              </a:rPr>
              <a:t>Ψηφιοποίηση Ασφαλιστικής Νομοθεσίας &amp; Παροχών</a:t>
            </a:r>
            <a:br>
              <a:rPr lang="el-GR" sz="2800" b="1" dirty="0" smtClean="0">
                <a:solidFill>
                  <a:schemeClr val="bg1"/>
                </a:solidFill>
              </a:rPr>
            </a:br>
            <a:endParaRPr lang="el-GR" sz="2800" b="1" dirty="0">
              <a:solidFill>
                <a:schemeClr val="bg1"/>
              </a:solidFill>
            </a:endParaRPr>
          </a:p>
        </p:txBody>
      </p:sp>
      <p:sp>
        <p:nvSpPr>
          <p:cNvPr id="8" name="Rectangle 2"/>
          <p:cNvSpPr txBox="1">
            <a:spLocks/>
          </p:cNvSpPr>
          <p:nvPr/>
        </p:nvSpPr>
        <p:spPr>
          <a:xfrm>
            <a:off x="0" y="160020"/>
            <a:ext cx="610830" cy="600891"/>
          </a:xfrm>
          <a:prstGeom prst="rect">
            <a:avLst/>
          </a:prstGeom>
          <a:solidFill>
            <a:schemeClr val="accent2">
              <a:alpha val="98000"/>
            </a:schemeClr>
          </a:solidFill>
        </p:spPr>
        <p:txBody>
          <a:bodyPr vert="horz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12</a:t>
            </a:r>
            <a:endParaRPr kumimoji="0" lang="el-GR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4" name="20 - Ομάδα"/>
          <p:cNvGrpSpPr/>
          <p:nvPr/>
        </p:nvGrpSpPr>
        <p:grpSpPr>
          <a:xfrm>
            <a:off x="0" y="6257924"/>
            <a:ext cx="9134476" cy="557213"/>
            <a:chOff x="0" y="6010276"/>
            <a:chExt cx="9134476" cy="804862"/>
          </a:xfrm>
        </p:grpSpPr>
        <p:pic>
          <p:nvPicPr>
            <p:cNvPr id="22" name="21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7653" t="8480" r="86022" b="23638"/>
            <a:stretch>
              <a:fillRect/>
            </a:stretch>
          </p:blipFill>
          <p:spPr>
            <a:xfrm>
              <a:off x="2362199" y="6043613"/>
              <a:ext cx="752475" cy="713906"/>
            </a:xfrm>
            <a:prstGeom prst="rect">
              <a:avLst/>
            </a:prstGeom>
          </p:spPr>
        </p:pic>
        <p:sp>
          <p:nvSpPr>
            <p:cNvPr id="23" name="22 - Ορθογώνιο"/>
            <p:cNvSpPr/>
            <p:nvPr/>
          </p:nvSpPr>
          <p:spPr>
            <a:xfrm>
              <a:off x="6784975" y="6010276"/>
              <a:ext cx="2349501" cy="79771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pic>
          <p:nvPicPr>
            <p:cNvPr id="24" name="23 - Εικόνα" descr="footer.jpg"/>
            <p:cNvPicPr>
              <a:picLocks noChangeAspect="1"/>
            </p:cNvPicPr>
            <p:nvPr/>
          </p:nvPicPr>
          <p:blipFill>
            <a:blip r:embed="rId4" cstate="print"/>
            <a:srcRect l="78605" t="8702" r="564" b="8428"/>
            <a:stretch>
              <a:fillRect/>
            </a:stretch>
          </p:blipFill>
          <p:spPr>
            <a:xfrm>
              <a:off x="7391400" y="6184062"/>
              <a:ext cx="1535113" cy="472325"/>
            </a:xfrm>
            <a:prstGeom prst="rect">
              <a:avLst/>
            </a:prstGeom>
          </p:spPr>
        </p:pic>
        <p:sp>
          <p:nvSpPr>
            <p:cNvPr id="25" name="24 - Ορθογώνιο"/>
            <p:cNvSpPr/>
            <p:nvPr/>
          </p:nvSpPr>
          <p:spPr>
            <a:xfrm>
              <a:off x="0" y="6060282"/>
              <a:ext cx="1739153" cy="7548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pic>
          <p:nvPicPr>
            <p:cNvPr id="26" name="25 - Εικόνα" descr="espa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7717" y="6055242"/>
              <a:ext cx="1404370" cy="712013"/>
            </a:xfrm>
            <a:prstGeom prst="rect">
              <a:avLst/>
            </a:prstGeom>
          </p:spPr>
        </p:pic>
        <p:pic>
          <p:nvPicPr>
            <p:cNvPr id="27" name="Picture 2" descr="C:\Documents and Settings\milt\Desktop\Φάκελος\ps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545437" y="6045728"/>
              <a:ext cx="695324" cy="723780"/>
            </a:xfrm>
            <a:prstGeom prst="rect">
              <a:avLst/>
            </a:prstGeom>
            <a:noFill/>
          </p:spPr>
        </p:pic>
        <p:pic>
          <p:nvPicPr>
            <p:cNvPr id="28" name="27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39577" r="13882"/>
            <a:stretch>
              <a:fillRect/>
            </a:stretch>
          </p:blipFill>
          <p:spPr>
            <a:xfrm>
              <a:off x="3115723" y="6044812"/>
              <a:ext cx="4123277" cy="710793"/>
            </a:xfrm>
            <a:prstGeom prst="rect">
              <a:avLst/>
            </a:prstGeom>
          </p:spPr>
        </p:pic>
        <p:pic>
          <p:nvPicPr>
            <p:cNvPr id="29" name="28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81012" r="14462" b="76165"/>
            <a:stretch>
              <a:fillRect/>
            </a:stretch>
          </p:blipFill>
          <p:spPr>
            <a:xfrm>
              <a:off x="3115723" y="6044813"/>
              <a:ext cx="356616" cy="165964"/>
            </a:xfrm>
            <a:prstGeom prst="rect">
              <a:avLst/>
            </a:prstGeom>
          </p:spPr>
        </p:pic>
      </p:grp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107504" y="952500"/>
            <a:ext cx="8784976" cy="5555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04788" indent="-204788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>
              <a:buNone/>
            </a:pPr>
            <a:r>
              <a:rPr lang="el-GR" sz="20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Εφαρμογή Συνέντευξης Εξωτερικού Χρήστη</a:t>
            </a:r>
          </a:p>
          <a:p>
            <a:pPr algn="ctr">
              <a:buNone/>
            </a:pPr>
            <a:r>
              <a:rPr lang="el-GR" sz="20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μέσω Ερωτηματολογίου (2)</a:t>
            </a:r>
            <a:endParaRPr lang="en-US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lvl="2" indent="-342900" algn="just">
              <a:spcBef>
                <a:spcPts val="600"/>
              </a:spcBef>
              <a:buClr>
                <a:srgbClr val="3399FF"/>
              </a:buClr>
              <a:buSzPct val="100000"/>
              <a:buFont typeface="Wingdings" pitchFamily="2" charset="2"/>
              <a:buChar char="Ø"/>
            </a:pPr>
            <a:r>
              <a:rPr lang="el-GR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Το σύστημα έχει την </a:t>
            </a: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ικανότητα να κάνει τις «κατάλληλες» ερωτήσεις </a:t>
            </a:r>
            <a:r>
              <a:rPr lang="el-GR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στο χρήστη, για συγκεκριμένο θέμα, ώστε να μπορεί από αυτές να παράγει ένα </a:t>
            </a: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ασφαλές</a:t>
            </a:r>
            <a:r>
              <a:rPr lang="el-GR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συμπέρασμα</a:t>
            </a:r>
            <a:r>
              <a:rPr lang="el-GR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  <a:endParaRPr lang="en-US" sz="18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lvl="2" indent="-342900" algn="just">
              <a:spcBef>
                <a:spcPts val="600"/>
              </a:spcBef>
              <a:buClr>
                <a:srgbClr val="3399FF"/>
              </a:buClr>
              <a:buSzPct val="100000"/>
              <a:buFont typeface="Wingdings" pitchFamily="2" charset="2"/>
              <a:buChar char="Ø"/>
            </a:pPr>
            <a:r>
              <a:rPr lang="el-GR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Το σύστημα έχει </a:t>
            </a: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ενσωματωμένους τους κανόνες της Συνταξιοδοτικής Νομοθεσίας</a:t>
            </a:r>
            <a:r>
              <a:rPr lang="el-GR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ομαδοποιημένους ανά </a:t>
            </a:r>
            <a:r>
              <a:rPr lang="el-GR" sz="1800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Φορέα</a:t>
            </a:r>
            <a:r>
              <a:rPr lang="el-GR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l-GR" sz="1800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Φύλλο</a:t>
            </a:r>
            <a:r>
              <a:rPr lang="el-GR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l-GR" sz="1800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Τύπο Σύνταξης</a:t>
            </a:r>
            <a:r>
              <a:rPr lang="en-US" sz="1800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-</a:t>
            </a:r>
            <a:r>
              <a:rPr lang="el-GR" sz="1800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Υπαγωγή </a:t>
            </a:r>
            <a:r>
              <a:rPr lang="el-GR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και </a:t>
            </a:r>
            <a:r>
              <a:rPr lang="el-GR" sz="1800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Διάταξη</a:t>
            </a:r>
            <a:endParaRPr lang="en-US" sz="18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lvl="2" indent="-342900" algn="just">
              <a:spcBef>
                <a:spcPts val="600"/>
              </a:spcBef>
              <a:buClr>
                <a:srgbClr val="3399FF"/>
              </a:buClr>
              <a:buSzPct val="100000"/>
              <a:buFont typeface="Wingdings" pitchFamily="2" charset="2"/>
              <a:buChar char="Ø"/>
            </a:pPr>
            <a:r>
              <a:rPr lang="el-GR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Ως </a:t>
            </a: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Διάταξη</a:t>
            </a:r>
            <a:r>
              <a:rPr lang="el-GR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θεωρείται ένας συγκεκριμένος τρόπος θεμελίωσης σύνταξης, δηλαδή  ένα συγκεκριμένο σύνολο κανόνων που πρέπει να ικανοποιούνται ώστε να θεμελιώνεται το δικαίωμα για σύνταξη</a:t>
            </a:r>
            <a:endParaRPr lang="en-US" sz="18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lvl="2" indent="-342900" algn="just">
              <a:spcBef>
                <a:spcPts val="600"/>
              </a:spcBef>
              <a:buClr>
                <a:srgbClr val="3399FF"/>
              </a:buClr>
              <a:buSzPct val="100000"/>
              <a:buFont typeface="Wingdings" pitchFamily="2" charset="2"/>
              <a:buChar char="Ø"/>
            </a:pPr>
            <a:r>
              <a:rPr lang="el-GR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Για κάθε Φορέα, Φύλλο, Τύπο Σύνταξης και Υπαγωγή, υπάρχει ανάλυση σε όλες τις διαφορετικές διατάξεις που διέπουν το συγκεκριμένο συνδυασμό Φορέα, Φύλλου, Τύπου Σύνταξης και Υπαγωγής</a:t>
            </a:r>
            <a:endParaRPr lang="en-US" sz="18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lvl="2" indent="-342900" algn="just">
              <a:spcBef>
                <a:spcPts val="600"/>
              </a:spcBef>
              <a:buClr>
                <a:srgbClr val="3399FF"/>
              </a:buClr>
              <a:buSzPct val="100000"/>
              <a:buFont typeface="Wingdings" pitchFamily="2" charset="2"/>
              <a:buChar char="Ø"/>
            </a:pPr>
            <a:r>
              <a:rPr lang="el-GR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Κάθε διάταξη αναλύεται περαιτέρω σε στοιχειώδες κανόνες που πρέπει να πληρούνται ώστε να υπάρχει εγκριτικό αποτέλεσμα για τη θεμελίωση δικαιώματος με τη συγκεκριμένη διάταξη</a:t>
            </a:r>
            <a:endParaRPr lang="en-US" sz="18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endParaRPr lang="el-GR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 idx="4294967295"/>
          </p:nvPr>
        </p:nvSpPr>
        <p:spPr>
          <a:xfrm>
            <a:off x="0" y="160338"/>
            <a:ext cx="9144000" cy="601662"/>
          </a:xfrm>
          <a:solidFill>
            <a:schemeClr val="accent3">
              <a:lumMod val="75000"/>
            </a:schemeClr>
          </a:solidFill>
        </p:spPr>
        <p:txBody>
          <a:bodyPr tIns="108000" bIns="0">
            <a:no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               </a:t>
            </a:r>
            <a:r>
              <a:rPr lang="el-GR" sz="2000" b="1" dirty="0" smtClean="0">
                <a:solidFill>
                  <a:schemeClr val="bg1"/>
                </a:solidFill>
              </a:rPr>
              <a:t/>
            </a:r>
            <a:br>
              <a:rPr lang="el-GR" sz="2000" b="1" dirty="0" smtClean="0">
                <a:solidFill>
                  <a:schemeClr val="bg1"/>
                </a:solidFill>
              </a:rPr>
            </a:br>
            <a:r>
              <a:rPr lang="el-GR" sz="2000" b="1" dirty="0" smtClean="0">
                <a:solidFill>
                  <a:schemeClr val="bg1"/>
                </a:solidFill>
              </a:rPr>
              <a:t>             </a:t>
            </a:r>
            <a:r>
              <a:rPr lang="el-GR" sz="2800" b="1" dirty="0" smtClean="0">
                <a:solidFill>
                  <a:schemeClr val="bg1"/>
                </a:solidFill>
              </a:rPr>
              <a:t>Ψηφιοποίηση Ασφαλιστικής Νομοθεσίας &amp; Παροχών</a:t>
            </a:r>
            <a:br>
              <a:rPr lang="el-GR" sz="2800" b="1" dirty="0" smtClean="0">
                <a:solidFill>
                  <a:schemeClr val="bg1"/>
                </a:solidFill>
              </a:rPr>
            </a:br>
            <a:endParaRPr lang="el-GR" sz="2800" b="1" dirty="0">
              <a:solidFill>
                <a:schemeClr val="bg1"/>
              </a:solidFill>
            </a:endParaRPr>
          </a:p>
        </p:txBody>
      </p:sp>
      <p:sp>
        <p:nvSpPr>
          <p:cNvPr id="8" name="Rectangle 2"/>
          <p:cNvSpPr txBox="1">
            <a:spLocks/>
          </p:cNvSpPr>
          <p:nvPr/>
        </p:nvSpPr>
        <p:spPr>
          <a:xfrm>
            <a:off x="0" y="160020"/>
            <a:ext cx="610830" cy="600891"/>
          </a:xfrm>
          <a:prstGeom prst="rect">
            <a:avLst/>
          </a:prstGeom>
          <a:solidFill>
            <a:schemeClr val="accent2">
              <a:alpha val="98000"/>
            </a:schemeClr>
          </a:solidFill>
        </p:spPr>
        <p:txBody>
          <a:bodyPr vert="horz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12</a:t>
            </a:r>
            <a:endParaRPr kumimoji="0" lang="el-GR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4" name="20 - Ομάδα"/>
          <p:cNvGrpSpPr/>
          <p:nvPr/>
        </p:nvGrpSpPr>
        <p:grpSpPr>
          <a:xfrm>
            <a:off x="0" y="6257924"/>
            <a:ext cx="9134476" cy="557213"/>
            <a:chOff x="0" y="6010276"/>
            <a:chExt cx="9134476" cy="804862"/>
          </a:xfrm>
        </p:grpSpPr>
        <p:pic>
          <p:nvPicPr>
            <p:cNvPr id="22" name="21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7653" t="8480" r="86022" b="23638"/>
            <a:stretch>
              <a:fillRect/>
            </a:stretch>
          </p:blipFill>
          <p:spPr>
            <a:xfrm>
              <a:off x="2362199" y="6043613"/>
              <a:ext cx="752475" cy="713906"/>
            </a:xfrm>
            <a:prstGeom prst="rect">
              <a:avLst/>
            </a:prstGeom>
          </p:spPr>
        </p:pic>
        <p:sp>
          <p:nvSpPr>
            <p:cNvPr id="23" name="22 - Ορθογώνιο"/>
            <p:cNvSpPr/>
            <p:nvPr/>
          </p:nvSpPr>
          <p:spPr>
            <a:xfrm>
              <a:off x="6784975" y="6010276"/>
              <a:ext cx="2349501" cy="79771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pic>
          <p:nvPicPr>
            <p:cNvPr id="24" name="23 - Εικόνα" descr="footer.jpg"/>
            <p:cNvPicPr>
              <a:picLocks noChangeAspect="1"/>
            </p:cNvPicPr>
            <p:nvPr/>
          </p:nvPicPr>
          <p:blipFill>
            <a:blip r:embed="rId4" cstate="print"/>
            <a:srcRect l="78605" t="8702" r="564" b="8428"/>
            <a:stretch>
              <a:fillRect/>
            </a:stretch>
          </p:blipFill>
          <p:spPr>
            <a:xfrm>
              <a:off x="7391400" y="6184062"/>
              <a:ext cx="1535113" cy="472325"/>
            </a:xfrm>
            <a:prstGeom prst="rect">
              <a:avLst/>
            </a:prstGeom>
          </p:spPr>
        </p:pic>
        <p:sp>
          <p:nvSpPr>
            <p:cNvPr id="25" name="24 - Ορθογώνιο"/>
            <p:cNvSpPr/>
            <p:nvPr/>
          </p:nvSpPr>
          <p:spPr>
            <a:xfrm>
              <a:off x="0" y="6060282"/>
              <a:ext cx="1739153" cy="7548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pic>
          <p:nvPicPr>
            <p:cNvPr id="26" name="25 - Εικόνα" descr="espa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7717" y="6055242"/>
              <a:ext cx="1404370" cy="712013"/>
            </a:xfrm>
            <a:prstGeom prst="rect">
              <a:avLst/>
            </a:prstGeom>
          </p:spPr>
        </p:pic>
        <p:pic>
          <p:nvPicPr>
            <p:cNvPr id="27" name="Picture 2" descr="C:\Documents and Settings\milt\Desktop\Φάκελος\ps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545437" y="6045728"/>
              <a:ext cx="695324" cy="723780"/>
            </a:xfrm>
            <a:prstGeom prst="rect">
              <a:avLst/>
            </a:prstGeom>
            <a:noFill/>
          </p:spPr>
        </p:pic>
        <p:pic>
          <p:nvPicPr>
            <p:cNvPr id="28" name="27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39577" r="13882"/>
            <a:stretch>
              <a:fillRect/>
            </a:stretch>
          </p:blipFill>
          <p:spPr>
            <a:xfrm>
              <a:off x="3115723" y="6044812"/>
              <a:ext cx="4123277" cy="710793"/>
            </a:xfrm>
            <a:prstGeom prst="rect">
              <a:avLst/>
            </a:prstGeom>
          </p:spPr>
        </p:pic>
        <p:pic>
          <p:nvPicPr>
            <p:cNvPr id="29" name="28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81012" r="14462" b="76165"/>
            <a:stretch>
              <a:fillRect/>
            </a:stretch>
          </p:blipFill>
          <p:spPr>
            <a:xfrm>
              <a:off x="3115723" y="6044813"/>
              <a:ext cx="356616" cy="165964"/>
            </a:xfrm>
            <a:prstGeom prst="rect">
              <a:avLst/>
            </a:prstGeom>
          </p:spPr>
        </p:pic>
      </p:grp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107504" y="952500"/>
            <a:ext cx="8784976" cy="5062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04788" indent="-204788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>
              <a:buNone/>
            </a:pPr>
            <a:r>
              <a:rPr lang="el-GR" sz="20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Εσωτερική Εφαρμογή Διαχείρισης Ασφαλιστικής Νομοθεσίας</a:t>
            </a:r>
            <a:endParaRPr lang="en-US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indent="0" algn="just">
              <a:spcBef>
                <a:spcPct val="50000"/>
              </a:spcBef>
              <a:buClr>
                <a:srgbClr val="3399FF"/>
              </a:buClr>
              <a:buSzPct val="100000"/>
            </a:pPr>
            <a:r>
              <a:rPr lang="el-GR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Επιπλέον, το σύστημα προσφέρει τη δυνατότητα </a:t>
            </a:r>
            <a:r>
              <a:rPr lang="en-GB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Διαχείριση</a:t>
            </a: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ς</a:t>
            </a:r>
            <a:r>
              <a:rPr lang="en-GB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των </a:t>
            </a:r>
            <a:r>
              <a:rPr lang="en-GB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κανόνων</a:t>
            </a:r>
            <a:r>
              <a:rPr lang="en-GB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GB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από</a:t>
            </a:r>
            <a:r>
              <a:rPr lang="en-GB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GB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εξειδικευμένους</a:t>
            </a:r>
            <a:r>
              <a:rPr lang="en-GB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GB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εσωτερικούς</a:t>
            </a:r>
            <a:r>
              <a:rPr lang="en-GB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GB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χρήστες</a:t>
            </a:r>
            <a:r>
              <a:rPr lang="el-GR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pPr marL="0" indent="0" algn="just">
              <a:spcBef>
                <a:spcPct val="50000"/>
              </a:spcBef>
              <a:buClr>
                <a:srgbClr val="3399FF"/>
              </a:buClr>
              <a:buSzPct val="100000"/>
            </a:pPr>
            <a:r>
              <a:rPr lang="el-GR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Η διαχείριση των κανόνων αποτελεί τη </a:t>
            </a: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ραχοκοκαλιά</a:t>
            </a:r>
            <a:r>
              <a:rPr lang="el-GR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της εφαρμογής </a:t>
            </a:r>
            <a:r>
              <a:rPr lang="el-GR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διαδραστικών</a:t>
            </a:r>
            <a:r>
              <a:rPr lang="el-GR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συνεντεύξεων.</a:t>
            </a:r>
          </a:p>
          <a:p>
            <a:pPr marL="342900" indent="-342900" algn="just">
              <a:spcBef>
                <a:spcPts val="600"/>
              </a:spcBef>
              <a:buClr>
                <a:srgbClr val="3399FF"/>
              </a:buClr>
              <a:buSzPct val="100000"/>
              <a:buFont typeface="Wingdings" pitchFamily="2" charset="2"/>
              <a:buChar char="Ø"/>
            </a:pPr>
            <a:r>
              <a:rPr lang="el-GR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Οι δομημένοι κανόνες έχουν προέλθει από την </a:t>
            </a: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αποδελτίωση και επεξεργασία της νομοθεσίας</a:t>
            </a:r>
            <a:r>
              <a:rPr lang="el-GR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και έχουν ομαδοποιηθεί ανά Φορέα, Τύπο Σύνταξης, Φύλλο, Υπαγωγή και Διάταξη</a:t>
            </a:r>
          </a:p>
          <a:p>
            <a:pPr marL="342900" indent="-342900" algn="just">
              <a:spcBef>
                <a:spcPts val="600"/>
              </a:spcBef>
              <a:buClr>
                <a:srgbClr val="3399FF"/>
              </a:buClr>
              <a:buSzPct val="100000"/>
              <a:buFont typeface="Wingdings" pitchFamily="2" charset="2"/>
              <a:buChar char="Ø"/>
            </a:pPr>
            <a:r>
              <a:rPr lang="el-GR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Όλοι αυτοί οι κανόνες, ομαδοποιημένοι ανά Φορέα, Τύπο Σύνταξης, Φύλλο και Υπαγωγή, έχουν </a:t>
            </a: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καταγραφεί και τεκμηριωθεί σε φυσική γλώσσα</a:t>
            </a:r>
            <a:r>
              <a:rPr lang="el-GR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και αποθηκευτεί σε αρχεία κειμένων κανόνων του 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Microsoft Word</a:t>
            </a:r>
            <a:r>
              <a:rPr lang="el-GR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(αρχεία τύπου .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doc</a:t>
            </a:r>
            <a:r>
              <a:rPr lang="el-GR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). </a:t>
            </a:r>
            <a:endParaRPr lang="en-US" sz="18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 algn="just">
              <a:spcBef>
                <a:spcPts val="600"/>
              </a:spcBef>
              <a:buClr>
                <a:srgbClr val="3399FF"/>
              </a:buClr>
              <a:buSzPct val="100000"/>
              <a:buFont typeface="Wingdings" pitchFamily="2" charset="2"/>
              <a:buChar char="Ø"/>
            </a:pPr>
            <a:r>
              <a:rPr lang="el-GR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Αυτά τα αρχεία κείμενων έχουν </a:t>
            </a: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συγκεκριμένη δομή</a:t>
            </a:r>
            <a:r>
              <a:rPr lang="el-GR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και διαχειρίζονται από το πακέτο </a:t>
            </a:r>
            <a:r>
              <a:rPr lang="el-GR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συστεμικού</a:t>
            </a:r>
            <a:r>
              <a:rPr lang="el-GR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λογισμικού 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OPA</a:t>
            </a:r>
            <a:r>
              <a:rPr lang="el-GR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Oracle Policy Automation</a:t>
            </a: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r>
              <a:rPr lang="el-GR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και συγκεκριμένα από την εφαρμογή 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OPM</a:t>
            </a:r>
            <a:r>
              <a:rPr lang="el-GR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Oracle Policy Modeling</a:t>
            </a: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 </a:t>
            </a:r>
            <a:r>
              <a:rPr lang="el-GR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του λογισμικού αυτού.</a:t>
            </a:r>
            <a:endParaRPr lang="el-GR" sz="18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 idx="4294967295"/>
          </p:nvPr>
        </p:nvSpPr>
        <p:spPr>
          <a:xfrm>
            <a:off x="0" y="160338"/>
            <a:ext cx="9144000" cy="601662"/>
          </a:xfrm>
          <a:solidFill>
            <a:schemeClr val="accent3">
              <a:lumMod val="75000"/>
            </a:schemeClr>
          </a:solidFill>
        </p:spPr>
        <p:txBody>
          <a:bodyPr tIns="108000" bIns="0">
            <a:no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               </a:t>
            </a:r>
            <a:r>
              <a:rPr lang="el-GR" sz="2000" b="1" dirty="0" smtClean="0">
                <a:solidFill>
                  <a:schemeClr val="bg1"/>
                </a:solidFill>
              </a:rPr>
              <a:t/>
            </a:r>
            <a:br>
              <a:rPr lang="el-GR" sz="2000" b="1" dirty="0" smtClean="0">
                <a:solidFill>
                  <a:schemeClr val="bg1"/>
                </a:solidFill>
              </a:rPr>
            </a:br>
            <a:r>
              <a:rPr lang="el-GR" sz="2000" b="1" dirty="0" smtClean="0">
                <a:solidFill>
                  <a:schemeClr val="bg1"/>
                </a:solidFill>
              </a:rPr>
              <a:t>             </a:t>
            </a:r>
            <a:r>
              <a:rPr lang="el-GR" sz="2800" b="1" dirty="0" smtClean="0">
                <a:solidFill>
                  <a:schemeClr val="bg1"/>
                </a:solidFill>
              </a:rPr>
              <a:t>Ψηφιοποίηση Ασφαλιστικής Νομοθεσίας &amp; Παροχών</a:t>
            </a:r>
            <a:br>
              <a:rPr lang="el-GR" sz="2800" b="1" dirty="0" smtClean="0">
                <a:solidFill>
                  <a:schemeClr val="bg1"/>
                </a:solidFill>
              </a:rPr>
            </a:br>
            <a:endParaRPr lang="el-GR" sz="2800" b="1" dirty="0">
              <a:solidFill>
                <a:schemeClr val="bg1"/>
              </a:solidFill>
            </a:endParaRPr>
          </a:p>
        </p:txBody>
      </p:sp>
      <p:sp>
        <p:nvSpPr>
          <p:cNvPr id="8" name="Rectangle 2"/>
          <p:cNvSpPr txBox="1">
            <a:spLocks/>
          </p:cNvSpPr>
          <p:nvPr/>
        </p:nvSpPr>
        <p:spPr>
          <a:xfrm>
            <a:off x="0" y="160020"/>
            <a:ext cx="610830" cy="600891"/>
          </a:xfrm>
          <a:prstGeom prst="rect">
            <a:avLst/>
          </a:prstGeom>
          <a:solidFill>
            <a:schemeClr val="accent2">
              <a:alpha val="98000"/>
            </a:schemeClr>
          </a:solidFill>
        </p:spPr>
        <p:txBody>
          <a:bodyPr vert="horz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13</a:t>
            </a:r>
            <a:endParaRPr kumimoji="0" lang="el-GR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3" name="20 - Ομάδα"/>
          <p:cNvGrpSpPr/>
          <p:nvPr/>
        </p:nvGrpSpPr>
        <p:grpSpPr>
          <a:xfrm>
            <a:off x="0" y="6257924"/>
            <a:ext cx="9134476" cy="557213"/>
            <a:chOff x="0" y="6010276"/>
            <a:chExt cx="9134476" cy="804862"/>
          </a:xfrm>
        </p:grpSpPr>
        <p:pic>
          <p:nvPicPr>
            <p:cNvPr id="22" name="21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7653" t="8480" r="86022" b="23638"/>
            <a:stretch>
              <a:fillRect/>
            </a:stretch>
          </p:blipFill>
          <p:spPr>
            <a:xfrm>
              <a:off x="2362199" y="6043613"/>
              <a:ext cx="752475" cy="713906"/>
            </a:xfrm>
            <a:prstGeom prst="rect">
              <a:avLst/>
            </a:prstGeom>
          </p:spPr>
        </p:pic>
        <p:sp>
          <p:nvSpPr>
            <p:cNvPr id="23" name="22 - Ορθογώνιο"/>
            <p:cNvSpPr/>
            <p:nvPr/>
          </p:nvSpPr>
          <p:spPr>
            <a:xfrm>
              <a:off x="6784975" y="6010276"/>
              <a:ext cx="2349501" cy="79771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pic>
          <p:nvPicPr>
            <p:cNvPr id="24" name="23 - Εικόνα" descr="footer.jpg"/>
            <p:cNvPicPr>
              <a:picLocks noChangeAspect="1"/>
            </p:cNvPicPr>
            <p:nvPr/>
          </p:nvPicPr>
          <p:blipFill>
            <a:blip r:embed="rId4" cstate="print"/>
            <a:srcRect l="78605" t="8702" r="564" b="8428"/>
            <a:stretch>
              <a:fillRect/>
            </a:stretch>
          </p:blipFill>
          <p:spPr>
            <a:xfrm>
              <a:off x="7391400" y="6184062"/>
              <a:ext cx="1535113" cy="472325"/>
            </a:xfrm>
            <a:prstGeom prst="rect">
              <a:avLst/>
            </a:prstGeom>
          </p:spPr>
        </p:pic>
        <p:sp>
          <p:nvSpPr>
            <p:cNvPr id="25" name="24 - Ορθογώνιο"/>
            <p:cNvSpPr/>
            <p:nvPr/>
          </p:nvSpPr>
          <p:spPr>
            <a:xfrm>
              <a:off x="0" y="6060282"/>
              <a:ext cx="1739153" cy="7548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pic>
          <p:nvPicPr>
            <p:cNvPr id="26" name="25 - Εικόνα" descr="espa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7717" y="6055242"/>
              <a:ext cx="1404370" cy="712013"/>
            </a:xfrm>
            <a:prstGeom prst="rect">
              <a:avLst/>
            </a:prstGeom>
          </p:spPr>
        </p:pic>
        <p:pic>
          <p:nvPicPr>
            <p:cNvPr id="27" name="Picture 2" descr="C:\Documents and Settings\milt\Desktop\Φάκελος\ps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545437" y="6045728"/>
              <a:ext cx="695324" cy="723780"/>
            </a:xfrm>
            <a:prstGeom prst="rect">
              <a:avLst/>
            </a:prstGeom>
            <a:noFill/>
          </p:spPr>
        </p:pic>
        <p:pic>
          <p:nvPicPr>
            <p:cNvPr id="28" name="27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39577" r="13882"/>
            <a:stretch>
              <a:fillRect/>
            </a:stretch>
          </p:blipFill>
          <p:spPr>
            <a:xfrm>
              <a:off x="3115723" y="6044812"/>
              <a:ext cx="4123277" cy="710793"/>
            </a:xfrm>
            <a:prstGeom prst="rect">
              <a:avLst/>
            </a:prstGeom>
          </p:spPr>
        </p:pic>
        <p:pic>
          <p:nvPicPr>
            <p:cNvPr id="29" name="28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81012" r="14462" b="76165"/>
            <a:stretch>
              <a:fillRect/>
            </a:stretch>
          </p:blipFill>
          <p:spPr>
            <a:xfrm>
              <a:off x="3115723" y="6044813"/>
              <a:ext cx="356616" cy="165964"/>
            </a:xfrm>
            <a:prstGeom prst="rect">
              <a:avLst/>
            </a:prstGeom>
          </p:spPr>
        </p:pic>
      </p:grp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107504" y="952500"/>
            <a:ext cx="8784976" cy="754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04788" indent="-204788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lvl="1" indent="0" algn="ctr"/>
            <a:r>
              <a:rPr lang="el-GR" sz="19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Φυσική Αρχιτεκτονική-Πολύ</a:t>
            </a:r>
            <a:r>
              <a:rPr lang="en-US" sz="19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</a:t>
            </a:r>
            <a:r>
              <a:rPr lang="el-GR" sz="19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Επίπεδη Αρχιτεκτονική Τριών Επιπέδων</a:t>
            </a:r>
            <a:r>
              <a:rPr lang="en-US" sz="19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endParaRPr lang="el-GR" sz="19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1" algn="ctr">
              <a:spcBef>
                <a:spcPct val="20000"/>
              </a:spcBef>
            </a:pPr>
            <a:r>
              <a:rPr lang="en-US" sz="20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Database, Application, Web-presentation</a:t>
            </a:r>
            <a:endParaRPr lang="el-GR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5" name="Picture 25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90600" y="1828800"/>
            <a:ext cx="7086599" cy="44958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 idx="4294967295"/>
          </p:nvPr>
        </p:nvSpPr>
        <p:spPr>
          <a:xfrm>
            <a:off x="0" y="160338"/>
            <a:ext cx="9144000" cy="601662"/>
          </a:xfrm>
          <a:solidFill>
            <a:schemeClr val="accent3">
              <a:lumMod val="75000"/>
            </a:schemeClr>
          </a:solidFill>
        </p:spPr>
        <p:txBody>
          <a:bodyPr tIns="108000" bIns="0">
            <a:no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               </a:t>
            </a:r>
            <a:r>
              <a:rPr lang="el-GR" sz="2000" b="1" dirty="0" smtClean="0">
                <a:solidFill>
                  <a:schemeClr val="bg1"/>
                </a:solidFill>
              </a:rPr>
              <a:t/>
            </a:r>
            <a:br>
              <a:rPr lang="el-GR" sz="2000" b="1" dirty="0" smtClean="0">
                <a:solidFill>
                  <a:schemeClr val="bg1"/>
                </a:solidFill>
              </a:rPr>
            </a:br>
            <a:r>
              <a:rPr lang="el-GR" sz="2000" b="1" dirty="0" smtClean="0">
                <a:solidFill>
                  <a:schemeClr val="bg1"/>
                </a:solidFill>
              </a:rPr>
              <a:t>             </a:t>
            </a:r>
            <a:r>
              <a:rPr lang="el-GR" sz="2800" b="1" dirty="0" smtClean="0">
                <a:solidFill>
                  <a:schemeClr val="bg1"/>
                </a:solidFill>
              </a:rPr>
              <a:t>Ψηφιοποίηση Ασφαλιστικής Νομοθεσίας &amp; Παροχών</a:t>
            </a:r>
            <a:br>
              <a:rPr lang="el-GR" sz="2800" b="1" dirty="0" smtClean="0">
                <a:solidFill>
                  <a:schemeClr val="bg1"/>
                </a:solidFill>
              </a:rPr>
            </a:br>
            <a:endParaRPr lang="el-GR" sz="2800" b="1" dirty="0">
              <a:solidFill>
                <a:schemeClr val="bg1"/>
              </a:solidFill>
            </a:endParaRPr>
          </a:p>
        </p:txBody>
      </p:sp>
      <p:sp>
        <p:nvSpPr>
          <p:cNvPr id="8" name="Rectangle 2"/>
          <p:cNvSpPr txBox="1">
            <a:spLocks/>
          </p:cNvSpPr>
          <p:nvPr/>
        </p:nvSpPr>
        <p:spPr>
          <a:xfrm>
            <a:off x="0" y="160020"/>
            <a:ext cx="610830" cy="600891"/>
          </a:xfrm>
          <a:prstGeom prst="rect">
            <a:avLst/>
          </a:prstGeom>
          <a:solidFill>
            <a:schemeClr val="accent2">
              <a:alpha val="98000"/>
            </a:schemeClr>
          </a:solidFill>
        </p:spPr>
        <p:txBody>
          <a:bodyPr vert="horz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14</a:t>
            </a:r>
            <a:endParaRPr kumimoji="0" lang="el-GR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3" name="20 - Ομάδα"/>
          <p:cNvGrpSpPr/>
          <p:nvPr/>
        </p:nvGrpSpPr>
        <p:grpSpPr>
          <a:xfrm>
            <a:off x="0" y="6257924"/>
            <a:ext cx="9134476" cy="557213"/>
            <a:chOff x="0" y="6010276"/>
            <a:chExt cx="9134476" cy="804862"/>
          </a:xfrm>
        </p:grpSpPr>
        <p:pic>
          <p:nvPicPr>
            <p:cNvPr id="22" name="21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7653" t="8480" r="86022" b="23638"/>
            <a:stretch>
              <a:fillRect/>
            </a:stretch>
          </p:blipFill>
          <p:spPr>
            <a:xfrm>
              <a:off x="2362199" y="6043613"/>
              <a:ext cx="752475" cy="713906"/>
            </a:xfrm>
            <a:prstGeom prst="rect">
              <a:avLst/>
            </a:prstGeom>
          </p:spPr>
        </p:pic>
        <p:sp>
          <p:nvSpPr>
            <p:cNvPr id="23" name="22 - Ορθογώνιο"/>
            <p:cNvSpPr/>
            <p:nvPr/>
          </p:nvSpPr>
          <p:spPr>
            <a:xfrm>
              <a:off x="6784975" y="6010276"/>
              <a:ext cx="2349501" cy="79771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pic>
          <p:nvPicPr>
            <p:cNvPr id="24" name="23 - Εικόνα" descr="footer.jpg"/>
            <p:cNvPicPr>
              <a:picLocks noChangeAspect="1"/>
            </p:cNvPicPr>
            <p:nvPr/>
          </p:nvPicPr>
          <p:blipFill>
            <a:blip r:embed="rId4" cstate="print"/>
            <a:srcRect l="78605" t="8702" r="564" b="8428"/>
            <a:stretch>
              <a:fillRect/>
            </a:stretch>
          </p:blipFill>
          <p:spPr>
            <a:xfrm>
              <a:off x="7391400" y="6184062"/>
              <a:ext cx="1535113" cy="472325"/>
            </a:xfrm>
            <a:prstGeom prst="rect">
              <a:avLst/>
            </a:prstGeom>
          </p:spPr>
        </p:pic>
        <p:sp>
          <p:nvSpPr>
            <p:cNvPr id="25" name="24 - Ορθογώνιο"/>
            <p:cNvSpPr/>
            <p:nvPr/>
          </p:nvSpPr>
          <p:spPr>
            <a:xfrm>
              <a:off x="0" y="6060282"/>
              <a:ext cx="1739153" cy="7548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pic>
          <p:nvPicPr>
            <p:cNvPr id="26" name="25 - Εικόνα" descr="espa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7717" y="6055242"/>
              <a:ext cx="1404370" cy="712013"/>
            </a:xfrm>
            <a:prstGeom prst="rect">
              <a:avLst/>
            </a:prstGeom>
          </p:spPr>
        </p:pic>
        <p:pic>
          <p:nvPicPr>
            <p:cNvPr id="27" name="Picture 2" descr="C:\Documents and Settings\milt\Desktop\Φάκελος\ps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545437" y="6045728"/>
              <a:ext cx="695324" cy="723780"/>
            </a:xfrm>
            <a:prstGeom prst="rect">
              <a:avLst/>
            </a:prstGeom>
            <a:noFill/>
          </p:spPr>
        </p:pic>
        <p:pic>
          <p:nvPicPr>
            <p:cNvPr id="28" name="27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39577" r="13882"/>
            <a:stretch>
              <a:fillRect/>
            </a:stretch>
          </p:blipFill>
          <p:spPr>
            <a:xfrm>
              <a:off x="3115723" y="6044812"/>
              <a:ext cx="4123277" cy="710793"/>
            </a:xfrm>
            <a:prstGeom prst="rect">
              <a:avLst/>
            </a:prstGeom>
          </p:spPr>
        </p:pic>
        <p:pic>
          <p:nvPicPr>
            <p:cNvPr id="29" name="28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81012" r="14462" b="76165"/>
            <a:stretch>
              <a:fillRect/>
            </a:stretch>
          </p:blipFill>
          <p:spPr>
            <a:xfrm>
              <a:off x="3115723" y="6044813"/>
              <a:ext cx="356616" cy="165964"/>
            </a:xfrm>
            <a:prstGeom prst="rect">
              <a:avLst/>
            </a:prstGeom>
          </p:spPr>
        </p:pic>
      </p:grp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107504" y="952500"/>
            <a:ext cx="8784976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04788" indent="-204788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lvl="1" algn="ctr">
              <a:spcBef>
                <a:spcPct val="20000"/>
              </a:spcBef>
            </a:pPr>
            <a:r>
              <a:rPr lang="el-GR" sz="20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Λογική Αρχιτεκτονική-Πολύ</a:t>
            </a:r>
            <a:r>
              <a:rPr lang="en-US" sz="20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</a:t>
            </a:r>
            <a:r>
              <a:rPr lang="el-GR" sz="20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Επίπεδη Αρχιτεκτονική Τριών Επιπέδων</a:t>
            </a:r>
            <a:r>
              <a:rPr lang="en-US" sz="20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endParaRPr lang="el-GR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1" algn="ctr">
              <a:spcBef>
                <a:spcPct val="20000"/>
              </a:spcBef>
            </a:pPr>
            <a:r>
              <a:rPr lang="en-US" sz="20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Database, Application, Web-presentation</a:t>
            </a:r>
            <a:endParaRPr lang="el-GR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1001" y="1727200"/>
            <a:ext cx="8492066" cy="4368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 idx="4294967295"/>
          </p:nvPr>
        </p:nvSpPr>
        <p:spPr>
          <a:xfrm>
            <a:off x="0" y="160338"/>
            <a:ext cx="9144000" cy="601662"/>
          </a:xfrm>
          <a:solidFill>
            <a:schemeClr val="accent3">
              <a:lumMod val="75000"/>
            </a:schemeClr>
          </a:solidFill>
        </p:spPr>
        <p:txBody>
          <a:bodyPr tIns="108000" bIns="0">
            <a:no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               </a:t>
            </a:r>
            <a:r>
              <a:rPr lang="el-GR" sz="2000" b="1" dirty="0" smtClean="0">
                <a:solidFill>
                  <a:schemeClr val="bg1"/>
                </a:solidFill>
              </a:rPr>
              <a:t/>
            </a:r>
            <a:br>
              <a:rPr lang="el-GR" sz="2000" b="1" dirty="0" smtClean="0">
                <a:solidFill>
                  <a:schemeClr val="bg1"/>
                </a:solidFill>
              </a:rPr>
            </a:br>
            <a:r>
              <a:rPr lang="el-GR" sz="2000" b="1" dirty="0" smtClean="0">
                <a:solidFill>
                  <a:schemeClr val="bg1"/>
                </a:solidFill>
              </a:rPr>
              <a:t>             </a:t>
            </a:r>
            <a:r>
              <a:rPr lang="el-GR" sz="2800" b="1" dirty="0" smtClean="0">
                <a:solidFill>
                  <a:schemeClr val="bg1"/>
                </a:solidFill>
              </a:rPr>
              <a:t>Ψηφιοποίηση Ασφαλιστικής Νομοθεσίας &amp; Παροχών</a:t>
            </a:r>
            <a:br>
              <a:rPr lang="el-GR" sz="2800" b="1" dirty="0" smtClean="0">
                <a:solidFill>
                  <a:schemeClr val="bg1"/>
                </a:solidFill>
              </a:rPr>
            </a:br>
            <a:endParaRPr lang="el-GR" sz="2800" b="1" dirty="0">
              <a:solidFill>
                <a:schemeClr val="bg1"/>
              </a:solidFill>
            </a:endParaRPr>
          </a:p>
        </p:txBody>
      </p:sp>
      <p:sp>
        <p:nvSpPr>
          <p:cNvPr id="8" name="Rectangle 2"/>
          <p:cNvSpPr txBox="1">
            <a:spLocks/>
          </p:cNvSpPr>
          <p:nvPr/>
        </p:nvSpPr>
        <p:spPr>
          <a:xfrm>
            <a:off x="0" y="160020"/>
            <a:ext cx="610830" cy="600891"/>
          </a:xfrm>
          <a:prstGeom prst="rect">
            <a:avLst/>
          </a:prstGeom>
          <a:solidFill>
            <a:schemeClr val="accent2">
              <a:alpha val="98000"/>
            </a:schemeClr>
          </a:solidFill>
        </p:spPr>
        <p:txBody>
          <a:bodyPr vert="horz" anchor="ctr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15</a:t>
            </a:r>
            <a:endParaRPr kumimoji="0" lang="el-GR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4" name="20 - Ομάδα"/>
          <p:cNvGrpSpPr/>
          <p:nvPr/>
        </p:nvGrpSpPr>
        <p:grpSpPr>
          <a:xfrm>
            <a:off x="0" y="6257924"/>
            <a:ext cx="9134476" cy="557213"/>
            <a:chOff x="0" y="6010276"/>
            <a:chExt cx="9134476" cy="804862"/>
          </a:xfrm>
        </p:grpSpPr>
        <p:pic>
          <p:nvPicPr>
            <p:cNvPr id="22" name="21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7653" t="8480" r="86022" b="23638"/>
            <a:stretch>
              <a:fillRect/>
            </a:stretch>
          </p:blipFill>
          <p:spPr>
            <a:xfrm>
              <a:off x="2362199" y="6043613"/>
              <a:ext cx="752475" cy="713906"/>
            </a:xfrm>
            <a:prstGeom prst="rect">
              <a:avLst/>
            </a:prstGeom>
          </p:spPr>
        </p:pic>
        <p:sp>
          <p:nvSpPr>
            <p:cNvPr id="23" name="22 - Ορθογώνιο"/>
            <p:cNvSpPr/>
            <p:nvPr/>
          </p:nvSpPr>
          <p:spPr>
            <a:xfrm>
              <a:off x="6784975" y="6010276"/>
              <a:ext cx="2349501" cy="79771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pic>
          <p:nvPicPr>
            <p:cNvPr id="24" name="23 - Εικόνα" descr="footer.jpg"/>
            <p:cNvPicPr>
              <a:picLocks noChangeAspect="1"/>
            </p:cNvPicPr>
            <p:nvPr/>
          </p:nvPicPr>
          <p:blipFill>
            <a:blip r:embed="rId4" cstate="print"/>
            <a:srcRect l="78605" t="8702" r="564" b="8428"/>
            <a:stretch>
              <a:fillRect/>
            </a:stretch>
          </p:blipFill>
          <p:spPr>
            <a:xfrm>
              <a:off x="7391400" y="6184062"/>
              <a:ext cx="1535113" cy="472325"/>
            </a:xfrm>
            <a:prstGeom prst="rect">
              <a:avLst/>
            </a:prstGeom>
          </p:spPr>
        </p:pic>
        <p:sp>
          <p:nvSpPr>
            <p:cNvPr id="25" name="24 - Ορθογώνιο"/>
            <p:cNvSpPr/>
            <p:nvPr/>
          </p:nvSpPr>
          <p:spPr>
            <a:xfrm>
              <a:off x="0" y="6060282"/>
              <a:ext cx="1739153" cy="7548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pic>
          <p:nvPicPr>
            <p:cNvPr id="26" name="25 - Εικόνα" descr="espa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7717" y="6055242"/>
              <a:ext cx="1404370" cy="712013"/>
            </a:xfrm>
            <a:prstGeom prst="rect">
              <a:avLst/>
            </a:prstGeom>
          </p:spPr>
        </p:pic>
        <p:pic>
          <p:nvPicPr>
            <p:cNvPr id="27" name="Picture 2" descr="C:\Documents and Settings\milt\Desktop\Φάκελος\ps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545437" y="6045728"/>
              <a:ext cx="695324" cy="723780"/>
            </a:xfrm>
            <a:prstGeom prst="rect">
              <a:avLst/>
            </a:prstGeom>
            <a:noFill/>
          </p:spPr>
        </p:pic>
        <p:pic>
          <p:nvPicPr>
            <p:cNvPr id="28" name="27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39577" r="13882"/>
            <a:stretch>
              <a:fillRect/>
            </a:stretch>
          </p:blipFill>
          <p:spPr>
            <a:xfrm>
              <a:off x="3115723" y="6044812"/>
              <a:ext cx="4123277" cy="710793"/>
            </a:xfrm>
            <a:prstGeom prst="rect">
              <a:avLst/>
            </a:prstGeom>
          </p:spPr>
        </p:pic>
        <p:pic>
          <p:nvPicPr>
            <p:cNvPr id="29" name="28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81012" r="14462" b="76165"/>
            <a:stretch>
              <a:fillRect/>
            </a:stretch>
          </p:blipFill>
          <p:spPr>
            <a:xfrm>
              <a:off x="3115723" y="6044813"/>
              <a:ext cx="356616" cy="165964"/>
            </a:xfrm>
            <a:prstGeom prst="rect">
              <a:avLst/>
            </a:prstGeom>
          </p:spPr>
        </p:pic>
      </p:grp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107504" y="952500"/>
            <a:ext cx="8784976" cy="4370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04788" indent="-204788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indent="0" algn="ctr">
              <a:spcBef>
                <a:spcPct val="50000"/>
              </a:spcBef>
              <a:buClr>
                <a:srgbClr val="3399FF"/>
              </a:buClr>
              <a:buSzPct val="90000"/>
            </a:pPr>
            <a:endParaRPr lang="en-US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indent="0" algn="ctr">
              <a:buClr>
                <a:srgbClr val="3399FF"/>
              </a:buClr>
              <a:buSzPct val="90000"/>
            </a:pPr>
            <a:r>
              <a:rPr lang="el-GR" sz="20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Λογισμικό Τεχνητής Ευφυΐας </a:t>
            </a:r>
            <a:endParaRPr lang="en-US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indent="0" algn="ctr">
              <a:buClr>
                <a:srgbClr val="3399FF"/>
              </a:buClr>
              <a:buSzPct val="90000"/>
            </a:pPr>
            <a:r>
              <a:rPr lang="en-US" sz="20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Oracle Policy Automation</a:t>
            </a:r>
            <a:endParaRPr lang="el-GR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1"/>
            <a:endParaRPr lang="el-GR" sz="2000" dirty="0" smtClean="0"/>
          </a:p>
          <a:p>
            <a:pPr marL="360000" lvl="1" indent="0" algn="just">
              <a:buNone/>
            </a:pPr>
            <a:r>
              <a:rPr lang="el-GR" sz="18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Κύριο</a:t>
            </a: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l-GR" sz="18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Χαρακτηριστικό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του Έργου αποτελεί η αποτύπωση της νομοθεσίας, σε </a:t>
            </a:r>
            <a:r>
              <a:rPr lang="el-GR" sz="18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Εκτελέσιμους</a:t>
            </a: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«</a:t>
            </a:r>
            <a:r>
              <a:rPr lang="el-GR" sz="18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Επιχειρησιακούς</a:t>
            </a: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l-GR" sz="18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Κανόνες</a:t>
            </a: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» (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business rules</a:t>
            </a: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 αντιληπτούς από ηλεκτρονικούς υπολογιστές με χρήση ειδικής πλατφόρμας </a:t>
            </a:r>
            <a:r>
              <a:rPr lang="el-GR" sz="18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βασισμένη</a:t>
            </a: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σε μεθόδους </a:t>
            </a:r>
            <a:r>
              <a:rPr lang="el-GR" sz="18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Τεχνητής</a:t>
            </a: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l-GR" sz="18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Ευφυΐας</a:t>
            </a: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(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artificial intelligence methods</a:t>
            </a: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). </a:t>
            </a:r>
            <a:endParaRPr lang="en-US" sz="18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60000" lvl="1" indent="0" algn="just">
              <a:buNone/>
            </a:pPr>
            <a:endParaRPr lang="en-US" sz="18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60000" lvl="1" indent="0" algn="just">
              <a:buNone/>
            </a:pP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 </a:t>
            </a:r>
            <a:r>
              <a:rPr lang="el-GR" sz="18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Ειδική</a:t>
            </a: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l-GR" sz="18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Πλατφόρμα</a:t>
            </a: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που βασίστηκε η υλοποίηση της βάσης γνώσης, το </a:t>
            </a:r>
            <a:r>
              <a:rPr lang="en-US" sz="18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Oracle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Policy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Automation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υποστηρίζει την γραφή των κανόνων σε "γλώσσα"  </a:t>
            </a:r>
            <a:r>
              <a:rPr lang="el-GR" sz="18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φιλική</a:t>
            </a: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προς τον άνθρωπο.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endParaRPr lang="el-GR" sz="18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60000" lvl="1" indent="0" algn="just">
              <a:buNone/>
            </a:pPr>
            <a:endParaRPr lang="el-GR" sz="18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60000" lvl="1" indent="0" algn="just">
              <a:buNone/>
            </a:pP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Αποτελεί την πρώτη υλοποίηση στην Ελλάδα.</a:t>
            </a:r>
            <a:endParaRPr lang="en-US" sz="18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 idx="4294967295"/>
          </p:nvPr>
        </p:nvSpPr>
        <p:spPr>
          <a:xfrm>
            <a:off x="0" y="160338"/>
            <a:ext cx="9144000" cy="601662"/>
          </a:xfrm>
          <a:solidFill>
            <a:schemeClr val="accent3">
              <a:lumMod val="75000"/>
            </a:schemeClr>
          </a:solidFill>
        </p:spPr>
        <p:txBody>
          <a:bodyPr tIns="108000" bIns="0">
            <a:no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               </a:t>
            </a:r>
            <a:r>
              <a:rPr lang="el-GR" sz="2000" b="1" dirty="0" smtClean="0">
                <a:solidFill>
                  <a:schemeClr val="bg1"/>
                </a:solidFill>
              </a:rPr>
              <a:t/>
            </a:r>
            <a:br>
              <a:rPr lang="el-GR" sz="2000" b="1" dirty="0" smtClean="0">
                <a:solidFill>
                  <a:schemeClr val="bg1"/>
                </a:solidFill>
              </a:rPr>
            </a:br>
            <a:r>
              <a:rPr lang="el-GR" sz="2000" b="1" dirty="0" smtClean="0">
                <a:solidFill>
                  <a:schemeClr val="bg1"/>
                </a:solidFill>
              </a:rPr>
              <a:t>             </a:t>
            </a:r>
            <a:r>
              <a:rPr lang="el-GR" sz="2800" b="1" dirty="0" smtClean="0">
                <a:solidFill>
                  <a:schemeClr val="bg1"/>
                </a:solidFill>
              </a:rPr>
              <a:t>Ψηφιοποίηση Ασφαλιστικής Νομοθεσίας &amp; Παροχών</a:t>
            </a:r>
            <a:br>
              <a:rPr lang="el-GR" sz="2800" b="1" dirty="0" smtClean="0">
                <a:solidFill>
                  <a:schemeClr val="bg1"/>
                </a:solidFill>
              </a:rPr>
            </a:br>
            <a:endParaRPr lang="el-GR" sz="2800" b="1" dirty="0">
              <a:solidFill>
                <a:schemeClr val="bg1"/>
              </a:solidFill>
            </a:endParaRPr>
          </a:p>
        </p:txBody>
      </p:sp>
      <p:sp>
        <p:nvSpPr>
          <p:cNvPr id="8" name="Rectangle 2"/>
          <p:cNvSpPr txBox="1">
            <a:spLocks/>
          </p:cNvSpPr>
          <p:nvPr/>
        </p:nvSpPr>
        <p:spPr>
          <a:xfrm>
            <a:off x="0" y="160020"/>
            <a:ext cx="610830" cy="600891"/>
          </a:xfrm>
          <a:prstGeom prst="rect">
            <a:avLst/>
          </a:prstGeom>
          <a:solidFill>
            <a:schemeClr val="accent2">
              <a:alpha val="98000"/>
            </a:schemeClr>
          </a:solidFill>
        </p:spPr>
        <p:txBody>
          <a:bodyPr vert="horz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16</a:t>
            </a:r>
            <a:endParaRPr kumimoji="0" lang="el-GR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4" name="20 - Ομάδα"/>
          <p:cNvGrpSpPr/>
          <p:nvPr/>
        </p:nvGrpSpPr>
        <p:grpSpPr>
          <a:xfrm>
            <a:off x="0" y="6257924"/>
            <a:ext cx="9134476" cy="557213"/>
            <a:chOff x="0" y="6010276"/>
            <a:chExt cx="9134476" cy="804862"/>
          </a:xfrm>
        </p:grpSpPr>
        <p:pic>
          <p:nvPicPr>
            <p:cNvPr id="22" name="21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7653" t="8480" r="86022" b="23638"/>
            <a:stretch>
              <a:fillRect/>
            </a:stretch>
          </p:blipFill>
          <p:spPr>
            <a:xfrm>
              <a:off x="2362199" y="6043613"/>
              <a:ext cx="752475" cy="713906"/>
            </a:xfrm>
            <a:prstGeom prst="rect">
              <a:avLst/>
            </a:prstGeom>
          </p:spPr>
        </p:pic>
        <p:sp>
          <p:nvSpPr>
            <p:cNvPr id="23" name="22 - Ορθογώνιο"/>
            <p:cNvSpPr/>
            <p:nvPr/>
          </p:nvSpPr>
          <p:spPr>
            <a:xfrm>
              <a:off x="6784975" y="6010276"/>
              <a:ext cx="2349501" cy="79771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pic>
          <p:nvPicPr>
            <p:cNvPr id="24" name="23 - Εικόνα" descr="footer.jpg"/>
            <p:cNvPicPr>
              <a:picLocks noChangeAspect="1"/>
            </p:cNvPicPr>
            <p:nvPr/>
          </p:nvPicPr>
          <p:blipFill>
            <a:blip r:embed="rId4" cstate="print"/>
            <a:srcRect l="78605" t="8702" r="564" b="8428"/>
            <a:stretch>
              <a:fillRect/>
            </a:stretch>
          </p:blipFill>
          <p:spPr>
            <a:xfrm>
              <a:off x="7391400" y="6184062"/>
              <a:ext cx="1535113" cy="472325"/>
            </a:xfrm>
            <a:prstGeom prst="rect">
              <a:avLst/>
            </a:prstGeom>
          </p:spPr>
        </p:pic>
        <p:sp>
          <p:nvSpPr>
            <p:cNvPr id="25" name="24 - Ορθογώνιο"/>
            <p:cNvSpPr/>
            <p:nvPr/>
          </p:nvSpPr>
          <p:spPr>
            <a:xfrm>
              <a:off x="0" y="6060282"/>
              <a:ext cx="1739153" cy="7548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pic>
          <p:nvPicPr>
            <p:cNvPr id="26" name="25 - Εικόνα" descr="espa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7717" y="6055242"/>
              <a:ext cx="1404370" cy="712013"/>
            </a:xfrm>
            <a:prstGeom prst="rect">
              <a:avLst/>
            </a:prstGeom>
          </p:spPr>
        </p:pic>
        <p:pic>
          <p:nvPicPr>
            <p:cNvPr id="27" name="Picture 2" descr="C:\Documents and Settings\milt\Desktop\Φάκελος\ps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545437" y="6045728"/>
              <a:ext cx="695324" cy="723780"/>
            </a:xfrm>
            <a:prstGeom prst="rect">
              <a:avLst/>
            </a:prstGeom>
            <a:noFill/>
          </p:spPr>
        </p:pic>
        <p:pic>
          <p:nvPicPr>
            <p:cNvPr id="28" name="27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39577" r="13882"/>
            <a:stretch>
              <a:fillRect/>
            </a:stretch>
          </p:blipFill>
          <p:spPr>
            <a:xfrm>
              <a:off x="3115723" y="6044812"/>
              <a:ext cx="4123277" cy="710793"/>
            </a:xfrm>
            <a:prstGeom prst="rect">
              <a:avLst/>
            </a:prstGeom>
          </p:spPr>
        </p:pic>
        <p:pic>
          <p:nvPicPr>
            <p:cNvPr id="29" name="28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81012" r="14462" b="76165"/>
            <a:stretch>
              <a:fillRect/>
            </a:stretch>
          </p:blipFill>
          <p:spPr>
            <a:xfrm>
              <a:off x="3115723" y="6044813"/>
              <a:ext cx="356616" cy="165964"/>
            </a:xfrm>
            <a:prstGeom prst="rect">
              <a:avLst/>
            </a:prstGeom>
          </p:spPr>
        </p:pic>
      </p:grp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107504" y="952500"/>
            <a:ext cx="8784976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04788" indent="-204788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buNone/>
            </a:pPr>
            <a:endParaRPr lang="en-US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r>
              <a:rPr lang="el-GR" sz="20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Χρονοδιάγραμμα – Φάσεις – Παραδοτέα Έργου (1)</a:t>
            </a:r>
          </a:p>
          <a:p>
            <a:pPr lvl="1">
              <a:buNone/>
            </a:pPr>
            <a:endParaRPr lang="el-GR" sz="2000" b="1" dirty="0" smtClean="0"/>
          </a:p>
          <a:p>
            <a:pPr lvl="1">
              <a:buNone/>
            </a:pPr>
            <a:endParaRPr lang="el-GR" sz="2000" b="1" dirty="0" smtClean="0"/>
          </a:p>
          <a:p>
            <a:pPr lvl="1">
              <a:buNone/>
            </a:pPr>
            <a:endParaRPr lang="el-GR" sz="2000" b="1" dirty="0" smtClean="0"/>
          </a:p>
          <a:p>
            <a:pPr lvl="1">
              <a:buNone/>
            </a:pPr>
            <a:endParaRPr lang="el-GR" sz="2000" b="1" dirty="0" smtClean="0"/>
          </a:p>
          <a:p>
            <a:pPr lvl="1"/>
            <a:endParaRPr lang="el-GR" sz="2000" dirty="0" smtClean="0"/>
          </a:p>
          <a:p>
            <a:pPr lvl="1">
              <a:buNone/>
            </a:pPr>
            <a:endParaRPr lang="el-GR" sz="2000" dirty="0" smtClean="0"/>
          </a:p>
          <a:p>
            <a:pPr lvl="1">
              <a:buNone/>
            </a:pPr>
            <a:endParaRPr lang="el-GR" sz="2000" dirty="0" smtClean="0"/>
          </a:p>
          <a:p>
            <a:pPr lvl="1">
              <a:buNone/>
            </a:pPr>
            <a:r>
              <a:rPr lang="el-GR" sz="2000" dirty="0" smtClean="0"/>
              <a:t>Διάρκεια</a:t>
            </a:r>
            <a:r>
              <a:rPr lang="en-US" sz="2000" dirty="0" smtClean="0"/>
              <a:t> :</a:t>
            </a:r>
            <a:r>
              <a:rPr lang="el-GR" sz="2000" dirty="0" smtClean="0"/>
              <a:t> </a:t>
            </a:r>
            <a:r>
              <a:rPr lang="en-US" sz="2000" dirty="0" smtClean="0"/>
              <a:t>	</a:t>
            </a:r>
            <a:endParaRPr lang="el-GR" sz="2000" dirty="0" smtClean="0"/>
          </a:p>
          <a:p>
            <a:pPr lvl="1">
              <a:buNone/>
            </a:pPr>
            <a:endParaRPr lang="el-GR" sz="2000" dirty="0" smtClean="0"/>
          </a:p>
          <a:p>
            <a:pPr lvl="1">
              <a:buNone/>
            </a:pPr>
            <a:endParaRPr lang="el-GR" sz="2000" dirty="0" smtClean="0"/>
          </a:p>
          <a:p>
            <a:pPr lvl="1">
              <a:buNone/>
            </a:pPr>
            <a:endParaRPr lang="el-GR" sz="2000" dirty="0" smtClean="0"/>
          </a:p>
          <a:p>
            <a:pPr lvl="1">
              <a:buNone/>
            </a:pPr>
            <a:endParaRPr lang="el-GR" sz="2000" dirty="0" smtClean="0"/>
          </a:p>
          <a:p>
            <a:pPr lvl="1">
              <a:buNone/>
            </a:pPr>
            <a:endParaRPr lang="el-GR" sz="2000" dirty="0" smtClean="0"/>
          </a:p>
          <a:p>
            <a:pPr lvl="1">
              <a:buNone/>
            </a:pPr>
            <a:endParaRPr lang="el-GR" sz="2000" dirty="0" smtClean="0"/>
          </a:p>
          <a:p>
            <a:pPr lvl="1">
              <a:buNone/>
            </a:pPr>
            <a:r>
              <a:rPr lang="en-US" sz="2000" dirty="0" smtClean="0"/>
              <a:t>		</a:t>
            </a:r>
            <a:endParaRPr lang="el-GR" sz="2000" dirty="0" smtClean="0"/>
          </a:p>
          <a:p>
            <a:pPr>
              <a:buNone/>
            </a:pPr>
            <a:endParaRPr lang="el-GR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16" name="15 - Πίνακας"/>
          <p:cNvGraphicFramePr>
            <a:graphicFrameLocks noGrp="1"/>
          </p:cNvGraphicFramePr>
          <p:nvPr/>
        </p:nvGraphicFramePr>
        <p:xfrm>
          <a:off x="243193" y="1860361"/>
          <a:ext cx="8745165" cy="384048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780160"/>
                <a:gridCol w="1079770"/>
                <a:gridCol w="5885235"/>
              </a:tblGrid>
              <a:tr h="0"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ΦΑΣΗ</a:t>
                      </a:r>
                      <a:endParaRPr lang="el-GR" sz="1800" kern="1200" dirty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ΜΗΝΑΣ</a:t>
                      </a:r>
                      <a:endParaRPr lang="el-GR" sz="1800" b="1" kern="1200" dirty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1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ΠΑΡΑΔΟΤΕΑ</a:t>
                      </a:r>
                      <a:endParaRPr lang="el-GR" sz="1800" b="1" kern="1200" dirty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1283"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Φάση Α</a:t>
                      </a:r>
                    </a:p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Σχεδιασμός</a:t>
                      </a:r>
                      <a:r>
                        <a:rPr lang="en-US" sz="18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l-GR" sz="18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r>
                        <a:rPr lang="en-US" sz="18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l-GR" sz="18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Προετοιμασία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r>
                        <a:rPr lang="el-GR" sz="1800" b="1" baseline="300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ος</a:t>
                      </a:r>
                      <a:r>
                        <a:rPr lang="en-US" sz="18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-4</a:t>
                      </a:r>
                      <a:r>
                        <a:rPr lang="el-GR" sz="1800" b="1" baseline="30000" dirty="0" err="1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ος</a:t>
                      </a:r>
                      <a:endParaRPr lang="el-GR" sz="18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1" algn="just">
                        <a:buFont typeface="Wingdings" pitchFamily="2" charset="2"/>
                        <a:buChar char="ü"/>
                      </a:pPr>
                      <a:r>
                        <a:rPr lang="el-GR" sz="18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Π.0</a:t>
                      </a:r>
                      <a:r>
                        <a:rPr lang="en-US" sz="18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:</a:t>
                      </a:r>
                      <a:r>
                        <a:rPr lang="el-GR" sz="18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Σχέδιο Διαχείρισης και Ποιότητας Έργου</a:t>
                      </a:r>
                    </a:p>
                    <a:p>
                      <a:pPr marL="0" lvl="1" algn="just">
                        <a:buFont typeface="Wingdings" pitchFamily="2" charset="2"/>
                        <a:buChar char="ü"/>
                      </a:pPr>
                      <a:r>
                        <a:rPr lang="el-GR" sz="18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Π.1</a:t>
                      </a:r>
                      <a:r>
                        <a:rPr lang="en-US" sz="18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: </a:t>
                      </a:r>
                      <a:r>
                        <a:rPr lang="el-GR" sz="18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Πλάνο / Μελέτη εγκατάστασης εξοπλισμού</a:t>
                      </a:r>
                    </a:p>
                    <a:p>
                      <a:pPr marL="0" lvl="1" algn="just">
                        <a:buFont typeface="Wingdings" pitchFamily="2" charset="2"/>
                        <a:buChar char="ü"/>
                      </a:pPr>
                      <a:r>
                        <a:rPr lang="el-GR" sz="18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Π.2</a:t>
                      </a:r>
                      <a:r>
                        <a:rPr lang="en-US" sz="18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:</a:t>
                      </a:r>
                      <a:r>
                        <a:rPr lang="el-GR" sz="18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Καταστατικό Έργου </a:t>
                      </a:r>
                    </a:p>
                    <a:p>
                      <a:pPr marL="0" lvl="1" algn="just">
                        <a:buFont typeface="Wingdings" pitchFamily="2" charset="2"/>
                        <a:buChar char="ü"/>
                      </a:pPr>
                      <a:r>
                        <a:rPr lang="el-GR" sz="18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Π.3</a:t>
                      </a:r>
                      <a:r>
                        <a:rPr lang="en-US" sz="18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: </a:t>
                      </a:r>
                      <a:r>
                        <a:rPr lang="el-GR" sz="18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Μελέτη Εφαρμογής </a:t>
                      </a:r>
                      <a:endParaRPr lang="el-GR" sz="18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Φάση Β Υλοποίηση Συστήματος </a:t>
                      </a:r>
                    </a:p>
                    <a:p>
                      <a:pPr lvl="1" algn="ctr"/>
                      <a:endParaRPr lang="el-GR" sz="1800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ctr"/>
                      <a:endParaRPr lang="el-GR" sz="18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</a:t>
                      </a:r>
                      <a:r>
                        <a:rPr lang="el-GR" sz="1800" b="1" baseline="300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ος</a:t>
                      </a:r>
                      <a:r>
                        <a:rPr lang="el-GR" sz="18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-8</a:t>
                      </a:r>
                      <a:r>
                        <a:rPr lang="el-GR" sz="1800" b="1" baseline="300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ος</a:t>
                      </a:r>
                      <a:endParaRPr lang="el-GR" sz="1800" b="1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ctr"/>
                      <a:endParaRPr lang="el-GR" sz="18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1" algn="l" rtl="0" eaLnBrk="1" hangingPunct="1">
                        <a:buFont typeface="Wingdings" pitchFamily="2" charset="2"/>
                        <a:buChar char="ü"/>
                      </a:pPr>
                      <a:r>
                        <a:rPr lang="el-GR" sz="18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Π.4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:</a:t>
                      </a:r>
                      <a:r>
                        <a:rPr lang="el-GR" sz="18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Ολοκληρωμένο Σύστημα έτοιμο για</a:t>
                      </a:r>
                      <a:br>
                        <a:rPr lang="el-GR" sz="18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</a:br>
                      <a:r>
                        <a:rPr lang="el-GR" sz="18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Πιλοτική Λειτουργία </a:t>
                      </a:r>
                    </a:p>
                    <a:p>
                      <a:pPr marL="0" lvl="1" algn="l" rtl="0" eaLnBrk="1" hangingPunct="1">
                        <a:buFont typeface="Wingdings" pitchFamily="2" charset="2"/>
                        <a:buChar char="ü"/>
                      </a:pPr>
                      <a:r>
                        <a:rPr lang="el-GR" sz="18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Π.5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: </a:t>
                      </a:r>
                      <a:r>
                        <a:rPr lang="el-GR" sz="18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Τεύχος Δοκιμών Ελέγχου και</a:t>
                      </a:r>
                      <a:br>
                        <a:rPr lang="el-GR" sz="18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</a:br>
                      <a:r>
                        <a:rPr lang="el-GR" sz="18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Αποτελεσμάτων</a:t>
                      </a:r>
                    </a:p>
                    <a:p>
                      <a:pPr marL="0" lvl="1" algn="just" rtl="0" eaLnBrk="1" hangingPunct="1">
                        <a:buFont typeface="Wingdings" pitchFamily="2" charset="2"/>
                        <a:buChar char="ü"/>
                      </a:pPr>
                      <a:r>
                        <a:rPr lang="el-GR" sz="18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Π.6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: </a:t>
                      </a:r>
                      <a:r>
                        <a:rPr lang="el-GR" sz="18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Εγχειρίδια Λειτουργίας</a:t>
                      </a:r>
                    </a:p>
                    <a:p>
                      <a:pPr marL="0" lvl="1" algn="just" rtl="0" eaLnBrk="1" hangingPunct="1">
                        <a:buFont typeface="Wingdings" pitchFamily="2" charset="2"/>
                        <a:buChar char="ü"/>
                      </a:pPr>
                      <a:r>
                        <a:rPr lang="el-GR" sz="18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Π.7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: </a:t>
                      </a:r>
                      <a:r>
                        <a:rPr lang="el-GR" sz="18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Εγχειρίδια Χρήσης</a:t>
                      </a:r>
                    </a:p>
                    <a:p>
                      <a:pPr marL="0" lvl="1" algn="just" rtl="0" eaLnBrk="1" hangingPunct="1">
                        <a:buFont typeface="Wingdings" pitchFamily="2" charset="2"/>
                        <a:buChar char="ü"/>
                      </a:pPr>
                      <a:r>
                        <a:rPr lang="el-GR" sz="18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Π.8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:  </a:t>
                      </a:r>
                      <a:r>
                        <a:rPr lang="el-GR" sz="18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Άδειες Χρήσης Λογισμικού</a:t>
                      </a:r>
                    </a:p>
                    <a:p>
                      <a:pPr marL="0" lvl="1" algn="just" rtl="0" eaLnBrk="1" hangingPunct="1">
                        <a:buFont typeface="Wingdings" pitchFamily="2" charset="2"/>
                        <a:buChar char="ü"/>
                      </a:pPr>
                      <a:r>
                        <a:rPr lang="el-GR" sz="18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Π.10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: </a:t>
                      </a:r>
                      <a:r>
                        <a:rPr lang="el-GR" sz="18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Περιβάλλον Δοκιμών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 idx="4294967295"/>
          </p:nvPr>
        </p:nvSpPr>
        <p:spPr>
          <a:xfrm>
            <a:off x="0" y="160338"/>
            <a:ext cx="9144000" cy="601662"/>
          </a:xfrm>
          <a:solidFill>
            <a:schemeClr val="accent3">
              <a:lumMod val="75000"/>
            </a:schemeClr>
          </a:solidFill>
        </p:spPr>
        <p:txBody>
          <a:bodyPr tIns="108000" bIns="0">
            <a:no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               </a:t>
            </a:r>
            <a:r>
              <a:rPr lang="el-GR" sz="2000" b="1" dirty="0" smtClean="0">
                <a:solidFill>
                  <a:schemeClr val="bg1"/>
                </a:solidFill>
              </a:rPr>
              <a:t/>
            </a:r>
            <a:br>
              <a:rPr lang="el-GR" sz="2000" b="1" dirty="0" smtClean="0">
                <a:solidFill>
                  <a:schemeClr val="bg1"/>
                </a:solidFill>
              </a:rPr>
            </a:br>
            <a:r>
              <a:rPr lang="el-GR" sz="2000" b="1" dirty="0" smtClean="0">
                <a:solidFill>
                  <a:schemeClr val="bg1"/>
                </a:solidFill>
              </a:rPr>
              <a:t>             </a:t>
            </a:r>
            <a:r>
              <a:rPr lang="el-GR" sz="2800" b="1" dirty="0" smtClean="0">
                <a:solidFill>
                  <a:schemeClr val="bg1"/>
                </a:solidFill>
              </a:rPr>
              <a:t>Ψηφιοποίηση Ασφαλιστικής Νομοθεσίας &amp; Παροχών</a:t>
            </a:r>
            <a:br>
              <a:rPr lang="el-GR" sz="2800" b="1" dirty="0" smtClean="0">
                <a:solidFill>
                  <a:schemeClr val="bg1"/>
                </a:solidFill>
              </a:rPr>
            </a:br>
            <a:endParaRPr lang="el-GR" sz="2800" b="1" dirty="0">
              <a:solidFill>
                <a:schemeClr val="bg1"/>
              </a:solidFill>
            </a:endParaRPr>
          </a:p>
        </p:txBody>
      </p:sp>
      <p:sp>
        <p:nvSpPr>
          <p:cNvPr id="8" name="Rectangle 2"/>
          <p:cNvSpPr txBox="1">
            <a:spLocks/>
          </p:cNvSpPr>
          <p:nvPr/>
        </p:nvSpPr>
        <p:spPr>
          <a:xfrm>
            <a:off x="0" y="160020"/>
            <a:ext cx="610830" cy="600891"/>
          </a:xfrm>
          <a:prstGeom prst="rect">
            <a:avLst/>
          </a:prstGeom>
          <a:solidFill>
            <a:schemeClr val="accent2">
              <a:alpha val="98000"/>
            </a:schemeClr>
          </a:solidFill>
        </p:spPr>
        <p:txBody>
          <a:bodyPr vert="horz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17</a:t>
            </a:r>
            <a:endParaRPr kumimoji="0" lang="el-GR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4" name="20 - Ομάδα"/>
          <p:cNvGrpSpPr/>
          <p:nvPr/>
        </p:nvGrpSpPr>
        <p:grpSpPr>
          <a:xfrm>
            <a:off x="0" y="6257924"/>
            <a:ext cx="9134476" cy="557213"/>
            <a:chOff x="0" y="6010276"/>
            <a:chExt cx="9134476" cy="804862"/>
          </a:xfrm>
        </p:grpSpPr>
        <p:pic>
          <p:nvPicPr>
            <p:cNvPr id="22" name="21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7653" t="8480" r="86022" b="23638"/>
            <a:stretch>
              <a:fillRect/>
            </a:stretch>
          </p:blipFill>
          <p:spPr>
            <a:xfrm>
              <a:off x="2362199" y="6043613"/>
              <a:ext cx="752475" cy="713906"/>
            </a:xfrm>
            <a:prstGeom prst="rect">
              <a:avLst/>
            </a:prstGeom>
          </p:spPr>
        </p:pic>
        <p:sp>
          <p:nvSpPr>
            <p:cNvPr id="23" name="22 - Ορθογώνιο"/>
            <p:cNvSpPr/>
            <p:nvPr/>
          </p:nvSpPr>
          <p:spPr>
            <a:xfrm>
              <a:off x="6784975" y="6010276"/>
              <a:ext cx="2349501" cy="79771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pic>
          <p:nvPicPr>
            <p:cNvPr id="24" name="23 - Εικόνα" descr="footer.jpg"/>
            <p:cNvPicPr>
              <a:picLocks noChangeAspect="1"/>
            </p:cNvPicPr>
            <p:nvPr/>
          </p:nvPicPr>
          <p:blipFill>
            <a:blip r:embed="rId4" cstate="print"/>
            <a:srcRect l="78605" t="8702" r="564" b="8428"/>
            <a:stretch>
              <a:fillRect/>
            </a:stretch>
          </p:blipFill>
          <p:spPr>
            <a:xfrm>
              <a:off x="7391400" y="6184062"/>
              <a:ext cx="1535113" cy="472325"/>
            </a:xfrm>
            <a:prstGeom prst="rect">
              <a:avLst/>
            </a:prstGeom>
          </p:spPr>
        </p:pic>
        <p:sp>
          <p:nvSpPr>
            <p:cNvPr id="25" name="24 - Ορθογώνιο"/>
            <p:cNvSpPr/>
            <p:nvPr/>
          </p:nvSpPr>
          <p:spPr>
            <a:xfrm>
              <a:off x="0" y="6060282"/>
              <a:ext cx="1739153" cy="7548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pic>
          <p:nvPicPr>
            <p:cNvPr id="26" name="25 - Εικόνα" descr="espa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7717" y="6055242"/>
              <a:ext cx="1404370" cy="712013"/>
            </a:xfrm>
            <a:prstGeom prst="rect">
              <a:avLst/>
            </a:prstGeom>
          </p:spPr>
        </p:pic>
        <p:pic>
          <p:nvPicPr>
            <p:cNvPr id="27" name="Picture 2" descr="C:\Documents and Settings\milt\Desktop\Φάκελος\ps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545437" y="6045728"/>
              <a:ext cx="695324" cy="723780"/>
            </a:xfrm>
            <a:prstGeom prst="rect">
              <a:avLst/>
            </a:prstGeom>
            <a:noFill/>
          </p:spPr>
        </p:pic>
        <p:pic>
          <p:nvPicPr>
            <p:cNvPr id="28" name="27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39577" r="13882"/>
            <a:stretch>
              <a:fillRect/>
            </a:stretch>
          </p:blipFill>
          <p:spPr>
            <a:xfrm>
              <a:off x="3115723" y="6044812"/>
              <a:ext cx="4123277" cy="710793"/>
            </a:xfrm>
            <a:prstGeom prst="rect">
              <a:avLst/>
            </a:prstGeom>
          </p:spPr>
        </p:pic>
        <p:pic>
          <p:nvPicPr>
            <p:cNvPr id="29" name="28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81012" r="14462" b="76165"/>
            <a:stretch>
              <a:fillRect/>
            </a:stretch>
          </p:blipFill>
          <p:spPr>
            <a:xfrm>
              <a:off x="3115723" y="6044813"/>
              <a:ext cx="356616" cy="165964"/>
            </a:xfrm>
            <a:prstGeom prst="rect">
              <a:avLst/>
            </a:prstGeom>
          </p:spPr>
        </p:pic>
      </p:grp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107504" y="952500"/>
            <a:ext cx="8784976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04788" indent="-204788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buNone/>
            </a:pPr>
            <a:endParaRPr lang="en-US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r>
              <a:rPr lang="el-GR" sz="20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Χρονοδιάγραμμα – Φάσεις – Παραδοτέα Έργου (</a:t>
            </a:r>
            <a:r>
              <a:rPr lang="en-US" sz="20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el-GR" sz="20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endParaRPr lang="el-GR" sz="2000" dirty="0" smtClean="0"/>
          </a:p>
          <a:p>
            <a:pPr lvl="1">
              <a:buNone/>
            </a:pPr>
            <a:endParaRPr lang="el-GR" sz="2000" dirty="0" smtClean="0"/>
          </a:p>
          <a:p>
            <a:pPr lvl="1">
              <a:buNone/>
            </a:pPr>
            <a:endParaRPr lang="el-GR" sz="2000" dirty="0" smtClean="0"/>
          </a:p>
          <a:p>
            <a:pPr lvl="1">
              <a:buNone/>
            </a:pPr>
            <a:r>
              <a:rPr lang="en-US" sz="2000" dirty="0" smtClean="0"/>
              <a:t>		</a:t>
            </a:r>
            <a:endParaRPr lang="el-GR" sz="2000" dirty="0" smtClean="0"/>
          </a:p>
          <a:p>
            <a:pPr>
              <a:buNone/>
            </a:pPr>
            <a:endParaRPr lang="el-GR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16" name="15 - Πίνακας"/>
          <p:cNvGraphicFramePr>
            <a:graphicFrameLocks noGrp="1"/>
          </p:cNvGraphicFramePr>
          <p:nvPr/>
        </p:nvGraphicFramePr>
        <p:xfrm>
          <a:off x="243193" y="1835574"/>
          <a:ext cx="8745165" cy="356616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634245"/>
                <a:gridCol w="1225685"/>
                <a:gridCol w="5885235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l-GR" sz="1800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ΦΑΣΗ</a:t>
                      </a:r>
                      <a:endParaRPr lang="el-G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ΜΗΝΑΣ</a:t>
                      </a:r>
                      <a:endParaRPr lang="el-G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ΠΑΡΑΔΟΤΕΑ</a:t>
                      </a:r>
                      <a:endParaRPr lang="el-G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lvl="1" algn="ctr" rtl="0" eaLnBrk="1" hangingPunct="1">
                        <a:buNone/>
                      </a:pPr>
                      <a:r>
                        <a:rPr lang="el-GR" sz="18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Φάση Γ</a:t>
                      </a:r>
                    </a:p>
                    <a:p>
                      <a:pPr marL="0" lvl="1" algn="ctr" rtl="0" eaLnBrk="1" hangingPunct="1">
                        <a:buNone/>
                      </a:pPr>
                      <a:r>
                        <a:rPr lang="el-GR" sz="18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Πιλοτική Λειτουργία</a:t>
                      </a:r>
                      <a:endParaRPr lang="el-G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</a:t>
                      </a:r>
                      <a:r>
                        <a:rPr lang="el-GR" sz="1800" b="1" baseline="300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ος</a:t>
                      </a:r>
                      <a:r>
                        <a:rPr lang="el-GR" sz="18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-10</a:t>
                      </a:r>
                      <a:r>
                        <a:rPr lang="el-GR" sz="1800" b="1" baseline="300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ος</a:t>
                      </a:r>
                      <a:endParaRPr lang="el-GR" sz="18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1" indent="180000">
                        <a:buFont typeface="Wingdings" pitchFamily="2" charset="2"/>
                        <a:buChar char="ü"/>
                      </a:pPr>
                      <a:r>
                        <a:rPr lang="el-GR" sz="18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Π.9</a:t>
                      </a:r>
                      <a:r>
                        <a:rPr lang="en-US" sz="18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: </a:t>
                      </a:r>
                      <a:r>
                        <a:rPr lang="el-GR" sz="18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Κατάρτιση Χρηστών στις λειτουργίες του </a:t>
                      </a:r>
                      <a:r>
                        <a:rPr lang="en-US" sz="18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/>
                      </a:r>
                      <a:br>
                        <a:rPr lang="en-US" sz="18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</a:br>
                      <a:r>
                        <a:rPr lang="en-US" sz="18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</a:t>
                      </a:r>
                      <a:r>
                        <a:rPr lang="el-GR" sz="18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συστήματος</a:t>
                      </a:r>
                    </a:p>
                    <a:p>
                      <a:pPr marL="0" lvl="1" indent="180000">
                        <a:buFont typeface="Wingdings" pitchFamily="2" charset="2"/>
                        <a:buChar char="ü"/>
                      </a:pPr>
                      <a:r>
                        <a:rPr lang="el-GR" sz="18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Π.11</a:t>
                      </a:r>
                      <a:r>
                        <a:rPr lang="en-US" sz="18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: </a:t>
                      </a:r>
                      <a:r>
                        <a:rPr lang="el-GR" sz="18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Υπηρεσία Υποστήριξης Δοκιμών &amp; </a:t>
                      </a:r>
                      <a:r>
                        <a:rPr lang="en-US" sz="18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/>
                      </a:r>
                      <a:br>
                        <a:rPr lang="en-US" sz="18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</a:br>
                      <a:r>
                        <a:rPr lang="en-US" sz="18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 </a:t>
                      </a:r>
                      <a:r>
                        <a:rPr lang="el-GR" sz="18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Πιλοτικής Λειτουργίας</a:t>
                      </a:r>
                    </a:p>
                    <a:p>
                      <a:pPr marL="0" lvl="1" indent="180000">
                        <a:buFont typeface="Wingdings" pitchFamily="2" charset="2"/>
                        <a:buChar char="ü"/>
                      </a:pPr>
                      <a:r>
                        <a:rPr lang="el-GR" sz="18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Π.12</a:t>
                      </a:r>
                      <a:r>
                        <a:rPr lang="en-US" sz="18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:</a:t>
                      </a:r>
                      <a:r>
                        <a:rPr lang="el-GR" sz="18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	Αναφορά Αξιολόγησης του Συστήματος </a:t>
                      </a:r>
                      <a:br>
                        <a:rPr lang="el-GR" sz="18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</a:br>
                      <a:r>
                        <a:rPr lang="el-GR" sz="18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  για την φάση</a:t>
                      </a:r>
                      <a:r>
                        <a:rPr lang="en-US" sz="18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l-GR" sz="18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Δοκιμαστικής Παραγωγικής </a:t>
                      </a:r>
                      <a:br>
                        <a:rPr lang="el-GR" sz="18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</a:br>
                      <a:r>
                        <a:rPr lang="el-GR" sz="18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  Λειτουργίας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163932">
                <a:tc>
                  <a:txBody>
                    <a:bodyPr/>
                    <a:lstStyle/>
                    <a:p>
                      <a:pPr marL="0" lvl="1" algn="ctr">
                        <a:buNone/>
                      </a:pPr>
                      <a:r>
                        <a:rPr lang="el-GR" sz="18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Φάση Δ Δοκιμαστική Παραγωγική Λειτουργία</a:t>
                      </a:r>
                      <a:endParaRPr lang="el-G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11</a:t>
                      </a:r>
                      <a:r>
                        <a:rPr lang="el-GR" sz="1800" b="1" baseline="300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ος</a:t>
                      </a:r>
                      <a:r>
                        <a:rPr lang="el-GR" sz="18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-12</a:t>
                      </a:r>
                      <a:r>
                        <a:rPr lang="el-GR" sz="1800" b="1" baseline="300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ος</a:t>
                      </a:r>
                      <a:endParaRPr lang="el-G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1" indent="180000" algn="l" rtl="0" eaLnBrk="1" hangingPunct="1">
                        <a:buFont typeface="Wingdings" pitchFamily="2" charset="2"/>
                        <a:buChar char="ü"/>
                      </a:pPr>
                      <a:r>
                        <a:rPr lang="el-GR" sz="18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Π.13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:</a:t>
                      </a:r>
                      <a:r>
                        <a:rPr lang="el-GR" sz="18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	Υπηρεσία Υποστήριξης Δοκιμαστικής 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/>
                      </a:r>
                      <a:br>
                        <a:rPr lang="en-US" sz="18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</a:b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        </a:t>
                      </a:r>
                      <a:r>
                        <a:rPr lang="el-GR" sz="18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Παραγωγικής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l-GR" sz="18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Λειτουργίας</a:t>
                      </a:r>
                    </a:p>
                    <a:p>
                      <a:pPr marL="0" lvl="1" indent="180000" algn="l" rtl="0" eaLnBrk="1" hangingPunct="1">
                        <a:buFont typeface="Wingdings" pitchFamily="2" charset="2"/>
                        <a:buChar char="ü"/>
                      </a:pPr>
                      <a:r>
                        <a:rPr lang="el-GR" sz="18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Π.14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:</a:t>
                      </a:r>
                      <a:r>
                        <a:rPr lang="el-GR" sz="18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	Έκθεση Αξιολόγησης του Συστήματος </a:t>
                      </a:r>
                      <a:endParaRPr lang="el-GR" sz="2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 idx="4294967295"/>
          </p:nvPr>
        </p:nvSpPr>
        <p:spPr>
          <a:xfrm>
            <a:off x="0" y="160338"/>
            <a:ext cx="9144000" cy="601662"/>
          </a:xfrm>
          <a:solidFill>
            <a:schemeClr val="accent3">
              <a:lumMod val="75000"/>
            </a:schemeClr>
          </a:solidFill>
        </p:spPr>
        <p:txBody>
          <a:bodyPr tIns="108000" bIns="0">
            <a:no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               </a:t>
            </a:r>
            <a:r>
              <a:rPr lang="el-GR" sz="2000" b="1" dirty="0" smtClean="0">
                <a:solidFill>
                  <a:schemeClr val="bg1"/>
                </a:solidFill>
              </a:rPr>
              <a:t/>
            </a:r>
            <a:br>
              <a:rPr lang="el-GR" sz="2000" b="1" dirty="0" smtClean="0">
                <a:solidFill>
                  <a:schemeClr val="bg1"/>
                </a:solidFill>
              </a:rPr>
            </a:br>
            <a:r>
              <a:rPr lang="el-GR" sz="2000" b="1" dirty="0" smtClean="0">
                <a:solidFill>
                  <a:schemeClr val="bg1"/>
                </a:solidFill>
              </a:rPr>
              <a:t>             </a:t>
            </a:r>
            <a:r>
              <a:rPr lang="el-GR" sz="2800" b="1" dirty="0" smtClean="0">
                <a:solidFill>
                  <a:schemeClr val="bg1"/>
                </a:solidFill>
              </a:rPr>
              <a:t>Ψηφιοποίηση Ασφαλιστικής Νομοθεσίας &amp; Παροχών</a:t>
            </a:r>
            <a:br>
              <a:rPr lang="el-GR" sz="2800" b="1" dirty="0" smtClean="0">
                <a:solidFill>
                  <a:schemeClr val="bg1"/>
                </a:solidFill>
              </a:rPr>
            </a:br>
            <a:endParaRPr lang="el-GR" sz="2800" b="1" dirty="0">
              <a:solidFill>
                <a:schemeClr val="bg1"/>
              </a:solidFill>
            </a:endParaRPr>
          </a:p>
        </p:txBody>
      </p:sp>
      <p:sp>
        <p:nvSpPr>
          <p:cNvPr id="8" name="Rectangle 2"/>
          <p:cNvSpPr txBox="1">
            <a:spLocks/>
          </p:cNvSpPr>
          <p:nvPr/>
        </p:nvSpPr>
        <p:spPr>
          <a:xfrm>
            <a:off x="0" y="160020"/>
            <a:ext cx="610830" cy="600891"/>
          </a:xfrm>
          <a:prstGeom prst="rect">
            <a:avLst/>
          </a:prstGeom>
          <a:solidFill>
            <a:schemeClr val="accent2">
              <a:alpha val="98000"/>
            </a:schemeClr>
          </a:solidFill>
        </p:spPr>
        <p:txBody>
          <a:bodyPr vert="horz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</a:t>
            </a:r>
            <a:endParaRPr kumimoji="0" lang="el-GR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3" name="20 - Ομάδα"/>
          <p:cNvGrpSpPr/>
          <p:nvPr/>
        </p:nvGrpSpPr>
        <p:grpSpPr>
          <a:xfrm>
            <a:off x="0" y="6257924"/>
            <a:ext cx="9134476" cy="557213"/>
            <a:chOff x="0" y="6010276"/>
            <a:chExt cx="9134476" cy="804862"/>
          </a:xfrm>
        </p:grpSpPr>
        <p:pic>
          <p:nvPicPr>
            <p:cNvPr id="22" name="21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7653" t="8480" r="86022" b="23638"/>
            <a:stretch>
              <a:fillRect/>
            </a:stretch>
          </p:blipFill>
          <p:spPr>
            <a:xfrm>
              <a:off x="2362199" y="6043613"/>
              <a:ext cx="752475" cy="713906"/>
            </a:xfrm>
            <a:prstGeom prst="rect">
              <a:avLst/>
            </a:prstGeom>
          </p:spPr>
        </p:pic>
        <p:sp>
          <p:nvSpPr>
            <p:cNvPr id="23" name="22 - Ορθογώνιο"/>
            <p:cNvSpPr/>
            <p:nvPr/>
          </p:nvSpPr>
          <p:spPr>
            <a:xfrm>
              <a:off x="6784975" y="6010276"/>
              <a:ext cx="2349501" cy="79771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pic>
          <p:nvPicPr>
            <p:cNvPr id="24" name="23 - Εικόνα" descr="footer.jpg"/>
            <p:cNvPicPr>
              <a:picLocks noChangeAspect="1"/>
            </p:cNvPicPr>
            <p:nvPr/>
          </p:nvPicPr>
          <p:blipFill>
            <a:blip r:embed="rId4" cstate="print"/>
            <a:srcRect l="78605" t="8702" r="564" b="8428"/>
            <a:stretch>
              <a:fillRect/>
            </a:stretch>
          </p:blipFill>
          <p:spPr>
            <a:xfrm>
              <a:off x="7391400" y="6184062"/>
              <a:ext cx="1535113" cy="472325"/>
            </a:xfrm>
            <a:prstGeom prst="rect">
              <a:avLst/>
            </a:prstGeom>
          </p:spPr>
        </p:pic>
        <p:sp>
          <p:nvSpPr>
            <p:cNvPr id="25" name="24 - Ορθογώνιο"/>
            <p:cNvSpPr/>
            <p:nvPr/>
          </p:nvSpPr>
          <p:spPr>
            <a:xfrm>
              <a:off x="0" y="6060282"/>
              <a:ext cx="1739153" cy="7548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pic>
          <p:nvPicPr>
            <p:cNvPr id="26" name="25 - Εικόνα" descr="espa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7717" y="6055242"/>
              <a:ext cx="1404370" cy="712013"/>
            </a:xfrm>
            <a:prstGeom prst="rect">
              <a:avLst/>
            </a:prstGeom>
          </p:spPr>
        </p:pic>
        <p:pic>
          <p:nvPicPr>
            <p:cNvPr id="27" name="Picture 2" descr="C:\Documents and Settings\milt\Desktop\Φάκελος\ps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545437" y="6045728"/>
              <a:ext cx="695324" cy="723780"/>
            </a:xfrm>
            <a:prstGeom prst="rect">
              <a:avLst/>
            </a:prstGeom>
            <a:noFill/>
          </p:spPr>
        </p:pic>
        <p:pic>
          <p:nvPicPr>
            <p:cNvPr id="28" name="27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39577" r="13882"/>
            <a:stretch>
              <a:fillRect/>
            </a:stretch>
          </p:blipFill>
          <p:spPr>
            <a:xfrm>
              <a:off x="3115723" y="6044812"/>
              <a:ext cx="4123277" cy="710793"/>
            </a:xfrm>
            <a:prstGeom prst="rect">
              <a:avLst/>
            </a:prstGeom>
          </p:spPr>
        </p:pic>
        <p:pic>
          <p:nvPicPr>
            <p:cNvPr id="29" name="28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81012" r="14462" b="76165"/>
            <a:stretch>
              <a:fillRect/>
            </a:stretch>
          </p:blipFill>
          <p:spPr>
            <a:xfrm>
              <a:off x="3115723" y="6044813"/>
              <a:ext cx="356616" cy="165964"/>
            </a:xfrm>
            <a:prstGeom prst="rect">
              <a:avLst/>
            </a:prstGeom>
          </p:spPr>
        </p:pic>
      </p:grp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107504" y="952500"/>
            <a:ext cx="8784976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04788" indent="-204788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buNone/>
            </a:pPr>
            <a:endParaRPr lang="en-US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l-GR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l-GR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r>
              <a:rPr lang="el-GR" sz="20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Α’ ΜΕΡΟΣ</a:t>
            </a:r>
          </a:p>
          <a:p>
            <a:pPr algn="ctr">
              <a:buNone/>
            </a:pPr>
            <a:r>
              <a:rPr lang="en-US" sz="20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l-GR" sz="20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Παρουσίαση Βασικών Στοιχείων και Χαρακτηριστικών του Έργου</a:t>
            </a:r>
          </a:p>
          <a:p>
            <a:pPr algn="ctr">
              <a:buNone/>
            </a:pPr>
            <a:endParaRPr lang="el-GR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l-GR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l-GR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l-GR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r>
              <a:rPr lang="el-GR" sz="20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Β’ ΜΕΡΟΣ</a:t>
            </a:r>
          </a:p>
          <a:p>
            <a:pPr algn="ctr">
              <a:buNone/>
            </a:pPr>
            <a:r>
              <a:rPr lang="en-US" sz="20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l-GR" sz="20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Ζωντανή Σύνδεση με το Πραγματικό Σύστημα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 idx="4294967295"/>
          </p:nvPr>
        </p:nvSpPr>
        <p:spPr>
          <a:xfrm>
            <a:off x="0" y="160338"/>
            <a:ext cx="9144000" cy="601662"/>
          </a:xfrm>
          <a:solidFill>
            <a:schemeClr val="accent3">
              <a:lumMod val="75000"/>
            </a:schemeClr>
          </a:solidFill>
        </p:spPr>
        <p:txBody>
          <a:bodyPr tIns="108000" bIns="0">
            <a:no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               </a:t>
            </a:r>
            <a:r>
              <a:rPr lang="el-GR" sz="2000" b="1" dirty="0" smtClean="0">
                <a:solidFill>
                  <a:schemeClr val="bg1"/>
                </a:solidFill>
              </a:rPr>
              <a:t/>
            </a:r>
            <a:br>
              <a:rPr lang="el-GR" sz="2000" b="1" dirty="0" smtClean="0">
                <a:solidFill>
                  <a:schemeClr val="bg1"/>
                </a:solidFill>
              </a:rPr>
            </a:br>
            <a:r>
              <a:rPr lang="el-GR" sz="2000" b="1" dirty="0" smtClean="0">
                <a:solidFill>
                  <a:schemeClr val="bg1"/>
                </a:solidFill>
              </a:rPr>
              <a:t>             </a:t>
            </a:r>
            <a:r>
              <a:rPr lang="el-GR" sz="2800" b="1" dirty="0" smtClean="0">
                <a:solidFill>
                  <a:schemeClr val="bg1"/>
                </a:solidFill>
              </a:rPr>
              <a:t>Ψηφιοποίηση Ασφαλιστικής Νομοθεσίας &amp; Παροχών</a:t>
            </a:r>
            <a:br>
              <a:rPr lang="el-GR" sz="2800" b="1" dirty="0" smtClean="0">
                <a:solidFill>
                  <a:schemeClr val="bg1"/>
                </a:solidFill>
              </a:rPr>
            </a:br>
            <a:endParaRPr lang="el-GR" sz="2800" b="1" dirty="0">
              <a:solidFill>
                <a:schemeClr val="bg1"/>
              </a:solidFill>
            </a:endParaRPr>
          </a:p>
        </p:txBody>
      </p:sp>
      <p:sp>
        <p:nvSpPr>
          <p:cNvPr id="8" name="Rectangle 2"/>
          <p:cNvSpPr txBox="1">
            <a:spLocks/>
          </p:cNvSpPr>
          <p:nvPr/>
        </p:nvSpPr>
        <p:spPr>
          <a:xfrm>
            <a:off x="0" y="160020"/>
            <a:ext cx="610830" cy="600891"/>
          </a:xfrm>
          <a:prstGeom prst="rect">
            <a:avLst/>
          </a:prstGeom>
          <a:solidFill>
            <a:schemeClr val="accent2">
              <a:alpha val="98000"/>
            </a:schemeClr>
          </a:solidFill>
        </p:spPr>
        <p:txBody>
          <a:bodyPr vert="horz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18</a:t>
            </a:r>
            <a:endParaRPr kumimoji="0" lang="el-GR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3" name="20 - Ομάδα"/>
          <p:cNvGrpSpPr/>
          <p:nvPr/>
        </p:nvGrpSpPr>
        <p:grpSpPr>
          <a:xfrm>
            <a:off x="0" y="6257924"/>
            <a:ext cx="9134476" cy="557213"/>
            <a:chOff x="0" y="6010276"/>
            <a:chExt cx="9134476" cy="804862"/>
          </a:xfrm>
        </p:grpSpPr>
        <p:pic>
          <p:nvPicPr>
            <p:cNvPr id="22" name="21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7653" t="8480" r="86022" b="23638"/>
            <a:stretch>
              <a:fillRect/>
            </a:stretch>
          </p:blipFill>
          <p:spPr>
            <a:xfrm>
              <a:off x="2362199" y="6043613"/>
              <a:ext cx="752475" cy="713906"/>
            </a:xfrm>
            <a:prstGeom prst="rect">
              <a:avLst/>
            </a:prstGeom>
          </p:spPr>
        </p:pic>
        <p:sp>
          <p:nvSpPr>
            <p:cNvPr id="23" name="22 - Ορθογώνιο"/>
            <p:cNvSpPr/>
            <p:nvPr/>
          </p:nvSpPr>
          <p:spPr>
            <a:xfrm>
              <a:off x="6784975" y="6010276"/>
              <a:ext cx="2349501" cy="79771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pic>
          <p:nvPicPr>
            <p:cNvPr id="24" name="23 - Εικόνα" descr="footer.jpg"/>
            <p:cNvPicPr>
              <a:picLocks noChangeAspect="1"/>
            </p:cNvPicPr>
            <p:nvPr/>
          </p:nvPicPr>
          <p:blipFill>
            <a:blip r:embed="rId4" cstate="print"/>
            <a:srcRect l="78605" t="8702" r="564" b="8428"/>
            <a:stretch>
              <a:fillRect/>
            </a:stretch>
          </p:blipFill>
          <p:spPr>
            <a:xfrm>
              <a:off x="7391400" y="6184062"/>
              <a:ext cx="1535113" cy="472325"/>
            </a:xfrm>
            <a:prstGeom prst="rect">
              <a:avLst/>
            </a:prstGeom>
          </p:spPr>
        </p:pic>
        <p:sp>
          <p:nvSpPr>
            <p:cNvPr id="25" name="24 - Ορθογώνιο"/>
            <p:cNvSpPr/>
            <p:nvPr/>
          </p:nvSpPr>
          <p:spPr>
            <a:xfrm>
              <a:off x="0" y="6060282"/>
              <a:ext cx="1739153" cy="7548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pic>
          <p:nvPicPr>
            <p:cNvPr id="26" name="25 - Εικόνα" descr="espa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7717" y="6055242"/>
              <a:ext cx="1404370" cy="712013"/>
            </a:xfrm>
            <a:prstGeom prst="rect">
              <a:avLst/>
            </a:prstGeom>
          </p:spPr>
        </p:pic>
        <p:pic>
          <p:nvPicPr>
            <p:cNvPr id="27" name="Picture 2" descr="C:\Documents and Settings\milt\Desktop\Φάκελος\ps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545437" y="6045728"/>
              <a:ext cx="695324" cy="723780"/>
            </a:xfrm>
            <a:prstGeom prst="rect">
              <a:avLst/>
            </a:prstGeom>
            <a:noFill/>
          </p:spPr>
        </p:pic>
        <p:pic>
          <p:nvPicPr>
            <p:cNvPr id="28" name="27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39577" r="13882"/>
            <a:stretch>
              <a:fillRect/>
            </a:stretch>
          </p:blipFill>
          <p:spPr>
            <a:xfrm>
              <a:off x="3115723" y="6044812"/>
              <a:ext cx="4123277" cy="710793"/>
            </a:xfrm>
            <a:prstGeom prst="rect">
              <a:avLst/>
            </a:prstGeom>
          </p:spPr>
        </p:pic>
        <p:pic>
          <p:nvPicPr>
            <p:cNvPr id="29" name="28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81012" r="14462" b="76165"/>
            <a:stretch>
              <a:fillRect/>
            </a:stretch>
          </p:blipFill>
          <p:spPr>
            <a:xfrm>
              <a:off x="3115723" y="6044813"/>
              <a:ext cx="356616" cy="165964"/>
            </a:xfrm>
            <a:prstGeom prst="rect">
              <a:avLst/>
            </a:prstGeom>
          </p:spPr>
        </p:pic>
      </p:grp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107504" y="1038224"/>
            <a:ext cx="8784976" cy="8094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04788" indent="-204788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>
              <a:buNone/>
            </a:pPr>
            <a:r>
              <a:rPr lang="el-GR" sz="20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Ποσοτικά Στοιχεία Έργου - Εξοπλισμός  Πληροφορικής</a:t>
            </a:r>
          </a:p>
          <a:p>
            <a:pPr algn="ctr">
              <a:buNone/>
            </a:pPr>
            <a:endParaRPr lang="en-US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n-US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n-US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n-US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n-US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n-GB" sz="2000" b="1" dirty="0" smtClean="0"/>
          </a:p>
          <a:p>
            <a:pPr algn="ctr">
              <a:buNone/>
            </a:pPr>
            <a:endParaRPr lang="en-GB" sz="2000" b="1" dirty="0" smtClean="0"/>
          </a:p>
          <a:p>
            <a:pPr algn="ctr">
              <a:buNone/>
            </a:pPr>
            <a:endParaRPr lang="en-GB" sz="2000" b="1" dirty="0" smtClean="0"/>
          </a:p>
          <a:p>
            <a:pPr algn="ctr">
              <a:buNone/>
            </a:pPr>
            <a:endParaRPr lang="en-GB" sz="2000" b="1" dirty="0" smtClean="0"/>
          </a:p>
          <a:p>
            <a:pPr algn="ctr">
              <a:buNone/>
            </a:pPr>
            <a:endParaRPr lang="en-GB" sz="2000" b="1" dirty="0" smtClean="0"/>
          </a:p>
          <a:p>
            <a:pPr algn="ctr">
              <a:buNone/>
            </a:pPr>
            <a:endParaRPr lang="en-GB" sz="2000" b="1" dirty="0" smtClean="0"/>
          </a:p>
          <a:p>
            <a:pPr algn="ctr">
              <a:buNone/>
            </a:pPr>
            <a:endParaRPr lang="en-GB" sz="2000" b="1" dirty="0" smtClean="0"/>
          </a:p>
          <a:p>
            <a:pPr algn="ctr">
              <a:buNone/>
            </a:pPr>
            <a:r>
              <a:rPr lang="en-GB" sz="2000" b="1" dirty="0" smtClean="0"/>
              <a:t> </a:t>
            </a:r>
          </a:p>
          <a:p>
            <a:pPr algn="ctr">
              <a:buNone/>
            </a:pPr>
            <a:r>
              <a:rPr lang="en-GB" sz="2000" b="1" dirty="0" smtClean="0"/>
              <a:t> </a:t>
            </a:r>
          </a:p>
          <a:p>
            <a:pPr algn="ctr">
              <a:buNone/>
            </a:pPr>
            <a:endParaRPr lang="en-GB" sz="2000" b="1" dirty="0" smtClean="0"/>
          </a:p>
          <a:p>
            <a:pPr algn="ctr">
              <a:buNone/>
            </a:pPr>
            <a:endParaRPr lang="en-GB" sz="2000" b="1" dirty="0" smtClean="0"/>
          </a:p>
          <a:p>
            <a:pPr algn="ctr">
              <a:buNone/>
            </a:pPr>
            <a:endParaRPr lang="en-GB" sz="2000" b="1" dirty="0" smtClean="0"/>
          </a:p>
          <a:p>
            <a:pPr algn="ctr">
              <a:buNone/>
            </a:pPr>
            <a:endParaRPr lang="en-GB" sz="2000" b="1" dirty="0" smtClean="0"/>
          </a:p>
          <a:p>
            <a:pPr algn="ctr">
              <a:buNone/>
            </a:pPr>
            <a:endParaRPr lang="en-GB" sz="2000" b="1" dirty="0" smtClean="0"/>
          </a:p>
          <a:p>
            <a:pPr algn="ctr">
              <a:buNone/>
            </a:pPr>
            <a:endParaRPr lang="en-GB" sz="2000" b="1" dirty="0" smtClean="0"/>
          </a:p>
          <a:p>
            <a:pPr algn="ctr">
              <a:buNone/>
            </a:pPr>
            <a:endParaRPr lang="en-US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n-US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n-US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n-US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l-GR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14" name="13 - Πίνακας"/>
          <p:cNvGraphicFramePr>
            <a:graphicFrameLocks noGrp="1"/>
          </p:cNvGraphicFramePr>
          <p:nvPr/>
        </p:nvGraphicFramePr>
        <p:xfrm>
          <a:off x="247648" y="1520825"/>
          <a:ext cx="8191502" cy="428832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3762377"/>
                <a:gridCol w="504235"/>
                <a:gridCol w="3439115"/>
                <a:gridCol w="485775"/>
              </a:tblGrid>
              <a:tr h="203200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rgbClr val="C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ΚΕΝΤΡΙΚΟΣ ΕΞΟΠΛΙΣΜΟΣ</a:t>
                      </a:r>
                      <a:endParaRPr lang="el-GR" sz="1400" dirty="0">
                        <a:solidFill>
                          <a:srgbClr val="C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l-GR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rgbClr val="C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ΠΕΡΙΦΕΡΕΙΑΚΟΣ ΕΞΟΠΛΙΣΜΟΣ</a:t>
                      </a:r>
                      <a:r>
                        <a:rPr lang="en-GB" sz="14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el-GR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l-G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3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Blade Enclosure</a:t>
                      </a:r>
                      <a:endParaRPr lang="el-GR" sz="1400" b="1" kern="1200" dirty="0" smtClean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el-GR" sz="1400" b="1" kern="1200" dirty="0" smtClean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 err="1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Σταθμοί</a:t>
                      </a:r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GB" sz="1400" b="1" kern="1200" dirty="0" err="1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Εργασίας</a:t>
                      </a:r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endParaRPr lang="el-GR" sz="1400" b="1" kern="1200" dirty="0" smtClean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15</a:t>
                      </a:r>
                      <a:endParaRPr lang="el-GR" sz="1400" b="1" kern="1200" dirty="0" smtClean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Database Blade Servers</a:t>
                      </a:r>
                      <a:endParaRPr lang="el-GR" sz="1400" b="1" kern="1200" dirty="0" smtClean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endParaRPr lang="el-GR" sz="1400" b="1" kern="1200" dirty="0" smtClean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 err="1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Εκτυπωτές</a:t>
                      </a:r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Α3 </a:t>
                      </a:r>
                      <a:endParaRPr lang="el-GR" sz="1400" b="1" kern="1200" dirty="0" smtClean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endParaRPr lang="el-GR" sz="1400" b="1" kern="1200" dirty="0" smtClean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Application/Web  Blade Servers</a:t>
                      </a:r>
                      <a:endParaRPr lang="el-GR" sz="1400" b="1" kern="1200" dirty="0" smtClean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endParaRPr lang="el-GR" sz="1400" b="1" kern="1200" dirty="0" smtClean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 err="1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Εκτυπωτές</a:t>
                      </a:r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Α4 </a:t>
                      </a:r>
                      <a:endParaRPr lang="el-GR" sz="1400" b="1" kern="1200" dirty="0" smtClean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</a:t>
                      </a:r>
                      <a:endParaRPr lang="el-GR" sz="1400" b="1" kern="1200" dirty="0" smtClean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Backup-Admin Blade Server </a:t>
                      </a:r>
                      <a:endParaRPr lang="el-GR" sz="1400" b="1" kern="1200" dirty="0" smtClean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el-GR" sz="1400" b="1" kern="1200" dirty="0" smtClean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Scanner Α4 </a:t>
                      </a:r>
                      <a:endParaRPr lang="el-GR" sz="1400" b="1" kern="1200" dirty="0" smtClean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</a:t>
                      </a:r>
                      <a:endParaRPr lang="el-GR" sz="1400" b="1" kern="1200" dirty="0" smtClean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Rack / console</a:t>
                      </a:r>
                      <a:endParaRPr lang="el-GR" sz="1400" b="1" kern="1200" dirty="0" smtClean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el-GR" sz="1400" b="1" kern="1200" dirty="0" smtClean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Scanner Α3</a:t>
                      </a:r>
                      <a:endParaRPr lang="el-GR" sz="1400" b="1" kern="1200" dirty="0" smtClean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endParaRPr lang="el-GR" sz="1400" b="1" kern="1200" dirty="0" smtClean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 err="1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Σύστημα</a:t>
                      </a:r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GB" sz="1400" b="1" kern="1200" dirty="0" err="1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Αποθήκευσης</a:t>
                      </a:r>
                      <a:endParaRPr lang="el-GR" sz="1400" b="1" kern="1200" dirty="0" smtClean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el-GR" sz="1400" b="1" kern="1200" dirty="0" smtClean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400" b="1" kern="1200" dirty="0" smtClean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400" b="1" kern="1200" dirty="0" smtClean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 err="1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Σύστημα</a:t>
                      </a:r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GB" sz="1400" b="1" kern="1200" dirty="0" err="1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Λήψης</a:t>
                      </a:r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GB" sz="1400" b="1" kern="1200" dirty="0" err="1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Αντιγράφων</a:t>
                      </a:r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GB" sz="1400" b="1" kern="1200" dirty="0" err="1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Ασφαλείας</a:t>
                      </a:r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endParaRPr lang="el-GR" sz="1400" b="1" kern="1200" dirty="0" smtClean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el-GR" sz="1400" b="1" kern="1200" dirty="0" smtClean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400" b="1" kern="1200" dirty="0" smtClean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400" b="1" kern="1200" dirty="0" smtClean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22">
                <a:tc gridSpan="2"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kern="1200" dirty="0" smtClean="0">
                          <a:solidFill>
                            <a:srgbClr val="C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ΔΙΚΤΥΑΚΟΣ ΕΞΟΠΛΙΣΜΟΣ</a:t>
                      </a: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400" b="1" kern="1200" dirty="0" smtClean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0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kern="1200" dirty="0" smtClean="0">
                          <a:solidFill>
                            <a:srgbClr val="C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ΕΤΟΙΜΟ</a:t>
                      </a:r>
                      <a:r>
                        <a:rPr lang="el-GR" sz="1400" b="1" kern="1200" baseline="0" dirty="0" smtClean="0">
                          <a:solidFill>
                            <a:srgbClr val="C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ΛΟΓΙΣΜΙΚΟ</a:t>
                      </a:r>
                      <a:endParaRPr lang="el-GR" sz="1400" b="1" kern="1200" dirty="0" smtClean="0">
                        <a:solidFill>
                          <a:srgbClr val="C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400" b="1" kern="1200" dirty="0" smtClean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0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6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Firewalls</a:t>
                      </a:r>
                      <a:endParaRPr lang="el-GR" sz="1400" b="1" kern="1200" dirty="0" smtClean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 err="1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Λογισμικό</a:t>
                      </a:r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GB" sz="1400" b="1" kern="1200" dirty="0" err="1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Εξυπηρετητών</a:t>
                      </a:r>
                      <a:endParaRPr lang="el-GR" sz="1400" b="1" kern="1200" dirty="0" smtClean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</a:t>
                      </a: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User &amp; Peripherals Switch </a:t>
                      </a:r>
                      <a:endParaRPr lang="el-GR" sz="1400" b="1" kern="1200" dirty="0" smtClean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 err="1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Λογισμικό</a:t>
                      </a:r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GB" sz="1400" b="1" kern="1200" dirty="0" err="1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σταθμών</a:t>
                      </a:r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GB" sz="1400" b="1" kern="1200" dirty="0" err="1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εργασίας</a:t>
                      </a:r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el-GR" sz="1400" b="1" kern="1200" dirty="0" smtClean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15</a:t>
                      </a: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7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Load Balancers </a:t>
                      </a:r>
                      <a:endParaRPr lang="el-GR" sz="1400" b="1" kern="1200" dirty="0" smtClean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 err="1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Λογισμικό</a:t>
                      </a:r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Oracle</a:t>
                      </a:r>
                      <a:endParaRPr lang="el-GR" sz="1400" b="1" kern="1200" dirty="0" smtClean="0">
                        <a:solidFill>
                          <a:schemeClr val="dk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 idx="4294967295"/>
          </p:nvPr>
        </p:nvSpPr>
        <p:spPr>
          <a:xfrm>
            <a:off x="0" y="160338"/>
            <a:ext cx="9144000" cy="601662"/>
          </a:xfrm>
          <a:solidFill>
            <a:schemeClr val="accent3">
              <a:lumMod val="75000"/>
            </a:schemeClr>
          </a:solidFill>
        </p:spPr>
        <p:txBody>
          <a:bodyPr tIns="108000" bIns="0">
            <a:no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               </a:t>
            </a:r>
            <a:r>
              <a:rPr lang="el-GR" sz="2000" b="1" dirty="0" smtClean="0">
                <a:solidFill>
                  <a:schemeClr val="bg1"/>
                </a:solidFill>
              </a:rPr>
              <a:t/>
            </a:r>
            <a:br>
              <a:rPr lang="el-GR" sz="2000" b="1" dirty="0" smtClean="0">
                <a:solidFill>
                  <a:schemeClr val="bg1"/>
                </a:solidFill>
              </a:rPr>
            </a:br>
            <a:r>
              <a:rPr lang="el-GR" sz="2000" b="1" dirty="0" smtClean="0">
                <a:solidFill>
                  <a:schemeClr val="bg1"/>
                </a:solidFill>
              </a:rPr>
              <a:t>             </a:t>
            </a:r>
            <a:r>
              <a:rPr lang="el-GR" sz="2800" b="1" dirty="0" smtClean="0">
                <a:solidFill>
                  <a:schemeClr val="bg1"/>
                </a:solidFill>
              </a:rPr>
              <a:t>Ψηφιοποίηση Ασφαλιστικής Νομοθεσίας &amp; Παροχών</a:t>
            </a:r>
            <a:br>
              <a:rPr lang="el-GR" sz="2800" b="1" dirty="0" smtClean="0">
                <a:solidFill>
                  <a:schemeClr val="bg1"/>
                </a:solidFill>
              </a:rPr>
            </a:br>
            <a:endParaRPr lang="el-GR" sz="2800" b="1" dirty="0">
              <a:solidFill>
                <a:schemeClr val="bg1"/>
              </a:solidFill>
            </a:endParaRPr>
          </a:p>
        </p:txBody>
      </p:sp>
      <p:sp>
        <p:nvSpPr>
          <p:cNvPr id="8" name="Rectangle 2"/>
          <p:cNvSpPr txBox="1">
            <a:spLocks/>
          </p:cNvSpPr>
          <p:nvPr/>
        </p:nvSpPr>
        <p:spPr>
          <a:xfrm>
            <a:off x="0" y="160020"/>
            <a:ext cx="610830" cy="600891"/>
          </a:xfrm>
          <a:prstGeom prst="rect">
            <a:avLst/>
          </a:prstGeom>
          <a:solidFill>
            <a:schemeClr val="accent2">
              <a:alpha val="98000"/>
            </a:schemeClr>
          </a:solidFill>
        </p:spPr>
        <p:txBody>
          <a:bodyPr vert="horz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19</a:t>
            </a:r>
            <a:endParaRPr kumimoji="0" lang="el-GR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3" name="20 - Ομάδα"/>
          <p:cNvGrpSpPr/>
          <p:nvPr/>
        </p:nvGrpSpPr>
        <p:grpSpPr>
          <a:xfrm>
            <a:off x="0" y="6257924"/>
            <a:ext cx="9134476" cy="557213"/>
            <a:chOff x="0" y="6010276"/>
            <a:chExt cx="9134476" cy="804862"/>
          </a:xfrm>
        </p:grpSpPr>
        <p:pic>
          <p:nvPicPr>
            <p:cNvPr id="22" name="21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7653" t="8480" r="86022" b="23638"/>
            <a:stretch>
              <a:fillRect/>
            </a:stretch>
          </p:blipFill>
          <p:spPr>
            <a:xfrm>
              <a:off x="2362199" y="6043613"/>
              <a:ext cx="752475" cy="713906"/>
            </a:xfrm>
            <a:prstGeom prst="rect">
              <a:avLst/>
            </a:prstGeom>
          </p:spPr>
        </p:pic>
        <p:sp>
          <p:nvSpPr>
            <p:cNvPr id="23" name="22 - Ορθογώνιο"/>
            <p:cNvSpPr/>
            <p:nvPr/>
          </p:nvSpPr>
          <p:spPr>
            <a:xfrm>
              <a:off x="6784975" y="6010276"/>
              <a:ext cx="2349501" cy="79771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pic>
          <p:nvPicPr>
            <p:cNvPr id="24" name="23 - Εικόνα" descr="footer.jpg"/>
            <p:cNvPicPr>
              <a:picLocks noChangeAspect="1"/>
            </p:cNvPicPr>
            <p:nvPr/>
          </p:nvPicPr>
          <p:blipFill>
            <a:blip r:embed="rId4" cstate="print"/>
            <a:srcRect l="78605" t="8702" r="564" b="8428"/>
            <a:stretch>
              <a:fillRect/>
            </a:stretch>
          </p:blipFill>
          <p:spPr>
            <a:xfrm>
              <a:off x="7391400" y="6184062"/>
              <a:ext cx="1535113" cy="472325"/>
            </a:xfrm>
            <a:prstGeom prst="rect">
              <a:avLst/>
            </a:prstGeom>
          </p:spPr>
        </p:pic>
        <p:sp>
          <p:nvSpPr>
            <p:cNvPr id="25" name="24 - Ορθογώνιο"/>
            <p:cNvSpPr/>
            <p:nvPr/>
          </p:nvSpPr>
          <p:spPr>
            <a:xfrm>
              <a:off x="0" y="6060282"/>
              <a:ext cx="1739153" cy="7548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pic>
          <p:nvPicPr>
            <p:cNvPr id="26" name="25 - Εικόνα" descr="espa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7717" y="6055242"/>
              <a:ext cx="1404370" cy="712013"/>
            </a:xfrm>
            <a:prstGeom prst="rect">
              <a:avLst/>
            </a:prstGeom>
          </p:spPr>
        </p:pic>
        <p:pic>
          <p:nvPicPr>
            <p:cNvPr id="27" name="Picture 2" descr="C:\Documents and Settings\milt\Desktop\Φάκελος\ps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545437" y="6045728"/>
              <a:ext cx="695324" cy="723780"/>
            </a:xfrm>
            <a:prstGeom prst="rect">
              <a:avLst/>
            </a:prstGeom>
            <a:noFill/>
          </p:spPr>
        </p:pic>
        <p:pic>
          <p:nvPicPr>
            <p:cNvPr id="28" name="27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39577" r="13882"/>
            <a:stretch>
              <a:fillRect/>
            </a:stretch>
          </p:blipFill>
          <p:spPr>
            <a:xfrm>
              <a:off x="3115723" y="6044812"/>
              <a:ext cx="4123277" cy="710793"/>
            </a:xfrm>
            <a:prstGeom prst="rect">
              <a:avLst/>
            </a:prstGeom>
          </p:spPr>
        </p:pic>
        <p:pic>
          <p:nvPicPr>
            <p:cNvPr id="29" name="28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81012" r="14462" b="76165"/>
            <a:stretch>
              <a:fillRect/>
            </a:stretch>
          </p:blipFill>
          <p:spPr>
            <a:xfrm>
              <a:off x="3115723" y="6044813"/>
              <a:ext cx="356616" cy="165964"/>
            </a:xfrm>
            <a:prstGeom prst="rect">
              <a:avLst/>
            </a:prstGeom>
          </p:spPr>
        </p:pic>
      </p:grp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107504" y="1038224"/>
            <a:ext cx="8784976" cy="13634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04788" indent="-204788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>
              <a:buNone/>
            </a:pPr>
            <a:r>
              <a:rPr lang="el-GR" sz="20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Ποσοτικά Στοιχεία Έργου - Εκπαίδευση Χρηστών</a:t>
            </a:r>
          </a:p>
          <a:p>
            <a:pPr algn="ctr">
              <a:buNone/>
            </a:pPr>
            <a:endParaRPr lang="el-GR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l-GR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l-GR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l-GR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l-GR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el-GR" sz="2000" dirty="0" smtClean="0"/>
          </a:p>
          <a:p>
            <a:endParaRPr lang="el-GR" sz="2000" dirty="0" smtClean="0"/>
          </a:p>
          <a:p>
            <a:endParaRPr lang="el-GR" sz="2000" dirty="0" smtClean="0"/>
          </a:p>
          <a:p>
            <a:endParaRPr lang="el-GR" sz="2000" dirty="0" smtClean="0"/>
          </a:p>
          <a:p>
            <a:endParaRPr lang="el-GR" sz="2000" dirty="0" smtClean="0"/>
          </a:p>
          <a:p>
            <a:endParaRPr lang="el-GR" sz="2000" dirty="0" smtClean="0"/>
          </a:p>
          <a:p>
            <a:pPr algn="ctr"/>
            <a:r>
              <a:rPr lang="el-GR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Εκπαιδεύτηκαν συνολικά </a:t>
            </a:r>
            <a:r>
              <a:rPr lang="el-GR" sz="20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97</a:t>
            </a:r>
            <a:r>
              <a:rPr lang="el-GR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χρήστες</a:t>
            </a:r>
          </a:p>
          <a:p>
            <a:pPr algn="ctr">
              <a:buNone/>
            </a:pPr>
            <a:endParaRPr lang="el-GR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l-GR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l-GR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l-GR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l-GR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n-US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n-US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n-US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n-US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n-US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n-GB" sz="2000" b="1" dirty="0" smtClean="0"/>
          </a:p>
          <a:p>
            <a:pPr algn="ctr">
              <a:buNone/>
            </a:pPr>
            <a:endParaRPr lang="en-GB" sz="2000" b="1" dirty="0" smtClean="0"/>
          </a:p>
          <a:p>
            <a:pPr algn="ctr">
              <a:buNone/>
            </a:pPr>
            <a:endParaRPr lang="en-GB" sz="2000" b="1" dirty="0" smtClean="0"/>
          </a:p>
          <a:p>
            <a:pPr algn="ctr">
              <a:buNone/>
            </a:pPr>
            <a:endParaRPr lang="en-GB" sz="2000" b="1" dirty="0" smtClean="0"/>
          </a:p>
          <a:p>
            <a:pPr algn="ctr">
              <a:buNone/>
            </a:pPr>
            <a:endParaRPr lang="en-GB" sz="2000" b="1" dirty="0" smtClean="0"/>
          </a:p>
          <a:p>
            <a:pPr algn="ctr">
              <a:buNone/>
            </a:pPr>
            <a:endParaRPr lang="en-GB" sz="2000" b="1" dirty="0" smtClean="0"/>
          </a:p>
          <a:p>
            <a:pPr algn="ctr">
              <a:buNone/>
            </a:pPr>
            <a:endParaRPr lang="en-GB" sz="2000" b="1" dirty="0" smtClean="0"/>
          </a:p>
          <a:p>
            <a:pPr algn="ctr">
              <a:buNone/>
            </a:pPr>
            <a:r>
              <a:rPr lang="en-GB" sz="2000" b="1" dirty="0" smtClean="0"/>
              <a:t> </a:t>
            </a:r>
          </a:p>
          <a:p>
            <a:pPr algn="ctr">
              <a:buNone/>
            </a:pPr>
            <a:r>
              <a:rPr lang="en-GB" sz="2000" b="1" dirty="0" smtClean="0"/>
              <a:t> </a:t>
            </a:r>
          </a:p>
          <a:p>
            <a:pPr algn="ctr">
              <a:buNone/>
            </a:pPr>
            <a:endParaRPr lang="en-GB" sz="2000" b="1" dirty="0" smtClean="0"/>
          </a:p>
          <a:p>
            <a:pPr algn="ctr">
              <a:buNone/>
            </a:pPr>
            <a:endParaRPr lang="en-GB" sz="2000" b="1" dirty="0" smtClean="0"/>
          </a:p>
          <a:p>
            <a:pPr algn="ctr">
              <a:buNone/>
            </a:pPr>
            <a:endParaRPr lang="en-GB" sz="2000" b="1" dirty="0" smtClean="0"/>
          </a:p>
          <a:p>
            <a:pPr algn="ctr">
              <a:buNone/>
            </a:pPr>
            <a:endParaRPr lang="en-GB" sz="2000" b="1" dirty="0" smtClean="0"/>
          </a:p>
          <a:p>
            <a:pPr algn="ctr">
              <a:buNone/>
            </a:pPr>
            <a:endParaRPr lang="en-GB" sz="2000" b="1" dirty="0" smtClean="0"/>
          </a:p>
          <a:p>
            <a:pPr algn="ctr">
              <a:buNone/>
            </a:pPr>
            <a:endParaRPr lang="en-GB" sz="2000" b="1" dirty="0" smtClean="0"/>
          </a:p>
          <a:p>
            <a:pPr algn="ctr">
              <a:buNone/>
            </a:pPr>
            <a:endParaRPr lang="en-US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n-US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n-US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n-US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l-GR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15" name="14 - Πίνακας"/>
          <p:cNvGraphicFramePr>
            <a:graphicFrameLocks noGrp="1"/>
          </p:cNvGraphicFramePr>
          <p:nvPr/>
        </p:nvGraphicFramePr>
        <p:xfrm>
          <a:off x="1400175" y="2105024"/>
          <a:ext cx="5486400" cy="146304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743200"/>
                <a:gridCol w="2743200"/>
              </a:tblGrid>
              <a:tr h="270034">
                <a:tc>
                  <a:txBody>
                    <a:bodyPr/>
                    <a:lstStyle/>
                    <a:p>
                      <a:pPr algn="ctr"/>
                      <a:r>
                        <a:rPr lang="el-GR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ΚΑΤΗΓΟΡΙΑ</a:t>
                      </a:r>
                      <a:r>
                        <a:rPr lang="el-GR" b="1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ΧΡΗΣΤΩΝ</a:t>
                      </a:r>
                      <a:endParaRPr lang="el-GR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ΩΡΕΣ</a:t>
                      </a:r>
                      <a:r>
                        <a:rPr lang="el-GR" b="1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ΕΚΠΑΙΔΕΥΣΗΣ</a:t>
                      </a:r>
                      <a:endParaRPr lang="el-GR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034">
                <a:tc>
                  <a:txBody>
                    <a:bodyPr/>
                    <a:lstStyle/>
                    <a:p>
                      <a:r>
                        <a:rPr lang="el-GR" sz="18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Διαχειριστές</a:t>
                      </a:r>
                      <a:endParaRPr lang="el-GR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18</a:t>
                      </a:r>
                      <a:endParaRPr lang="el-GR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0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Εσωτερικοί Χρήστες</a:t>
                      </a:r>
                      <a:endParaRPr lang="el-GR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60</a:t>
                      </a:r>
                      <a:endParaRPr lang="el-GR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0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Εξωτερικοί Χρήστες</a:t>
                      </a:r>
                      <a:endParaRPr lang="el-GR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b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402</a:t>
                      </a:r>
                      <a:endParaRPr lang="el-GR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6" name="15 - Ορθογώνιο"/>
          <p:cNvSpPr/>
          <p:nvPr/>
        </p:nvSpPr>
        <p:spPr>
          <a:xfrm>
            <a:off x="1542476" y="4000500"/>
            <a:ext cx="12806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l-GR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 idx="4294967295"/>
          </p:nvPr>
        </p:nvSpPr>
        <p:spPr>
          <a:xfrm>
            <a:off x="0" y="160338"/>
            <a:ext cx="9144000" cy="601662"/>
          </a:xfrm>
          <a:solidFill>
            <a:schemeClr val="accent3">
              <a:lumMod val="75000"/>
            </a:schemeClr>
          </a:solidFill>
        </p:spPr>
        <p:txBody>
          <a:bodyPr tIns="108000" bIns="0">
            <a:no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               </a:t>
            </a:r>
            <a:r>
              <a:rPr lang="el-GR" sz="2000" b="1" dirty="0" smtClean="0">
                <a:solidFill>
                  <a:schemeClr val="bg1"/>
                </a:solidFill>
              </a:rPr>
              <a:t/>
            </a:r>
            <a:br>
              <a:rPr lang="el-GR" sz="2000" b="1" dirty="0" smtClean="0">
                <a:solidFill>
                  <a:schemeClr val="bg1"/>
                </a:solidFill>
              </a:rPr>
            </a:br>
            <a:r>
              <a:rPr lang="el-GR" sz="2000" b="1" dirty="0" smtClean="0">
                <a:solidFill>
                  <a:schemeClr val="bg1"/>
                </a:solidFill>
              </a:rPr>
              <a:t>             </a:t>
            </a:r>
            <a:r>
              <a:rPr lang="el-GR" sz="2800" b="1" dirty="0" smtClean="0">
                <a:solidFill>
                  <a:schemeClr val="bg1"/>
                </a:solidFill>
              </a:rPr>
              <a:t>Ψηφιοποίηση Ασφαλιστικής Νομοθεσίας &amp; Παροχών</a:t>
            </a:r>
            <a:br>
              <a:rPr lang="el-GR" sz="2800" b="1" dirty="0" smtClean="0">
                <a:solidFill>
                  <a:schemeClr val="bg1"/>
                </a:solidFill>
              </a:rPr>
            </a:br>
            <a:endParaRPr lang="el-GR" sz="2800" b="1" dirty="0">
              <a:solidFill>
                <a:schemeClr val="bg1"/>
              </a:solidFill>
            </a:endParaRPr>
          </a:p>
        </p:txBody>
      </p:sp>
      <p:sp>
        <p:nvSpPr>
          <p:cNvPr id="8" name="Rectangle 2"/>
          <p:cNvSpPr txBox="1">
            <a:spLocks/>
          </p:cNvSpPr>
          <p:nvPr/>
        </p:nvSpPr>
        <p:spPr>
          <a:xfrm>
            <a:off x="0" y="160020"/>
            <a:ext cx="610830" cy="600891"/>
          </a:xfrm>
          <a:prstGeom prst="rect">
            <a:avLst/>
          </a:prstGeom>
          <a:solidFill>
            <a:schemeClr val="accent2">
              <a:alpha val="98000"/>
            </a:schemeClr>
          </a:solidFill>
        </p:spPr>
        <p:txBody>
          <a:bodyPr vert="horz" anchor="ctr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20</a:t>
            </a:r>
            <a:endParaRPr kumimoji="0" lang="el-GR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3" name="20 - Ομάδα"/>
          <p:cNvGrpSpPr/>
          <p:nvPr/>
        </p:nvGrpSpPr>
        <p:grpSpPr>
          <a:xfrm>
            <a:off x="0" y="6257924"/>
            <a:ext cx="9134476" cy="557213"/>
            <a:chOff x="0" y="6010276"/>
            <a:chExt cx="9134476" cy="804862"/>
          </a:xfrm>
        </p:grpSpPr>
        <p:pic>
          <p:nvPicPr>
            <p:cNvPr id="22" name="21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7653" t="8480" r="86022" b="23638"/>
            <a:stretch>
              <a:fillRect/>
            </a:stretch>
          </p:blipFill>
          <p:spPr>
            <a:xfrm>
              <a:off x="2362199" y="6043613"/>
              <a:ext cx="752475" cy="713906"/>
            </a:xfrm>
            <a:prstGeom prst="rect">
              <a:avLst/>
            </a:prstGeom>
          </p:spPr>
        </p:pic>
        <p:sp>
          <p:nvSpPr>
            <p:cNvPr id="23" name="22 - Ορθογώνιο"/>
            <p:cNvSpPr/>
            <p:nvPr/>
          </p:nvSpPr>
          <p:spPr>
            <a:xfrm>
              <a:off x="6784975" y="6010276"/>
              <a:ext cx="2349501" cy="79771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pic>
          <p:nvPicPr>
            <p:cNvPr id="24" name="23 - Εικόνα" descr="footer.jpg"/>
            <p:cNvPicPr>
              <a:picLocks noChangeAspect="1"/>
            </p:cNvPicPr>
            <p:nvPr/>
          </p:nvPicPr>
          <p:blipFill>
            <a:blip r:embed="rId4" cstate="print"/>
            <a:srcRect l="78605" t="8702" r="564" b="8428"/>
            <a:stretch>
              <a:fillRect/>
            </a:stretch>
          </p:blipFill>
          <p:spPr>
            <a:xfrm>
              <a:off x="7391400" y="6184062"/>
              <a:ext cx="1535113" cy="472325"/>
            </a:xfrm>
            <a:prstGeom prst="rect">
              <a:avLst/>
            </a:prstGeom>
          </p:spPr>
        </p:pic>
        <p:sp>
          <p:nvSpPr>
            <p:cNvPr id="25" name="24 - Ορθογώνιο"/>
            <p:cNvSpPr/>
            <p:nvPr/>
          </p:nvSpPr>
          <p:spPr>
            <a:xfrm>
              <a:off x="0" y="6060282"/>
              <a:ext cx="1739153" cy="7548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pic>
          <p:nvPicPr>
            <p:cNvPr id="26" name="25 - Εικόνα" descr="espa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7717" y="6055242"/>
              <a:ext cx="1404370" cy="712013"/>
            </a:xfrm>
            <a:prstGeom prst="rect">
              <a:avLst/>
            </a:prstGeom>
          </p:spPr>
        </p:pic>
        <p:pic>
          <p:nvPicPr>
            <p:cNvPr id="27" name="Picture 2" descr="C:\Documents and Settings\milt\Desktop\Φάκελος\ps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545437" y="6045728"/>
              <a:ext cx="695324" cy="723780"/>
            </a:xfrm>
            <a:prstGeom prst="rect">
              <a:avLst/>
            </a:prstGeom>
            <a:noFill/>
          </p:spPr>
        </p:pic>
        <p:pic>
          <p:nvPicPr>
            <p:cNvPr id="28" name="27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39577" r="13882"/>
            <a:stretch>
              <a:fillRect/>
            </a:stretch>
          </p:blipFill>
          <p:spPr>
            <a:xfrm>
              <a:off x="3115723" y="6044812"/>
              <a:ext cx="4123277" cy="710793"/>
            </a:xfrm>
            <a:prstGeom prst="rect">
              <a:avLst/>
            </a:prstGeom>
          </p:spPr>
        </p:pic>
        <p:pic>
          <p:nvPicPr>
            <p:cNvPr id="29" name="28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81012" r="14462" b="76165"/>
            <a:stretch>
              <a:fillRect/>
            </a:stretch>
          </p:blipFill>
          <p:spPr>
            <a:xfrm>
              <a:off x="3115723" y="6044813"/>
              <a:ext cx="356616" cy="165964"/>
            </a:xfrm>
            <a:prstGeom prst="rect">
              <a:avLst/>
            </a:prstGeom>
          </p:spPr>
        </p:pic>
      </p:grp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107504" y="1038224"/>
            <a:ext cx="8784976" cy="12711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04788" indent="-204788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>
              <a:buNone/>
            </a:pPr>
            <a:r>
              <a:rPr lang="el-GR" sz="20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Ποσοτικά Στοιχεία – Πλήθος </a:t>
            </a:r>
            <a:r>
              <a:rPr lang="el-GR" sz="20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Νομοθετημάτων</a:t>
            </a:r>
          </a:p>
          <a:p>
            <a:pPr algn="ctr">
              <a:buNone/>
            </a:pPr>
            <a:endParaRPr lang="el-GR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l-GR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l-GR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l-GR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l-GR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l-GR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l-GR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l-GR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l-GR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l-GR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l-GR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l-GR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l-GR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l-GR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Συνολικά έχουν καταχωρηθεί 11.127 Νόμοι, Διατάξεις κλπ</a:t>
            </a:r>
            <a:endParaRPr lang="el-GR" sz="18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n-US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n-US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n-US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n-US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n-US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n-GB" sz="2000" b="1" dirty="0" smtClean="0"/>
          </a:p>
          <a:p>
            <a:pPr algn="ctr">
              <a:buNone/>
            </a:pPr>
            <a:endParaRPr lang="en-GB" sz="2000" b="1" dirty="0" smtClean="0"/>
          </a:p>
          <a:p>
            <a:pPr algn="ctr">
              <a:buNone/>
            </a:pPr>
            <a:endParaRPr lang="en-GB" sz="2000" b="1" dirty="0" smtClean="0"/>
          </a:p>
          <a:p>
            <a:pPr algn="ctr">
              <a:buNone/>
            </a:pPr>
            <a:endParaRPr lang="en-GB" sz="2000" b="1" dirty="0" smtClean="0"/>
          </a:p>
          <a:p>
            <a:pPr algn="ctr">
              <a:buNone/>
            </a:pPr>
            <a:endParaRPr lang="en-GB" sz="2000" b="1" dirty="0" smtClean="0"/>
          </a:p>
          <a:p>
            <a:pPr algn="ctr">
              <a:buNone/>
            </a:pPr>
            <a:endParaRPr lang="en-GB" sz="2000" b="1" dirty="0" smtClean="0"/>
          </a:p>
          <a:p>
            <a:pPr algn="ctr">
              <a:buNone/>
            </a:pPr>
            <a:endParaRPr lang="en-GB" sz="2000" b="1" dirty="0" smtClean="0"/>
          </a:p>
          <a:p>
            <a:pPr algn="ctr">
              <a:buNone/>
            </a:pPr>
            <a:r>
              <a:rPr lang="en-GB" sz="2000" b="1" dirty="0" smtClean="0"/>
              <a:t> </a:t>
            </a:r>
          </a:p>
          <a:p>
            <a:pPr algn="ctr">
              <a:buNone/>
            </a:pPr>
            <a:r>
              <a:rPr lang="en-GB" sz="2000" b="1" dirty="0" smtClean="0"/>
              <a:t> </a:t>
            </a:r>
          </a:p>
          <a:p>
            <a:pPr algn="ctr">
              <a:buNone/>
            </a:pPr>
            <a:endParaRPr lang="en-GB" sz="2000" b="1" dirty="0" smtClean="0"/>
          </a:p>
          <a:p>
            <a:pPr algn="ctr">
              <a:buNone/>
            </a:pPr>
            <a:endParaRPr lang="en-GB" sz="2000" b="1" dirty="0" smtClean="0"/>
          </a:p>
          <a:p>
            <a:pPr algn="ctr">
              <a:buNone/>
            </a:pPr>
            <a:endParaRPr lang="en-GB" sz="2000" b="1" dirty="0" smtClean="0"/>
          </a:p>
          <a:p>
            <a:pPr algn="ctr">
              <a:buNone/>
            </a:pPr>
            <a:endParaRPr lang="en-GB" sz="2000" b="1" dirty="0" smtClean="0"/>
          </a:p>
          <a:p>
            <a:pPr algn="ctr">
              <a:buNone/>
            </a:pPr>
            <a:endParaRPr lang="en-GB" sz="2000" b="1" dirty="0" smtClean="0"/>
          </a:p>
          <a:p>
            <a:pPr algn="ctr">
              <a:buNone/>
            </a:pPr>
            <a:endParaRPr lang="en-GB" sz="2000" b="1" dirty="0" smtClean="0"/>
          </a:p>
          <a:p>
            <a:pPr algn="ctr">
              <a:buNone/>
            </a:pPr>
            <a:endParaRPr lang="en-US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n-US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n-US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n-US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l-GR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14" name="13 - Πίνακας"/>
          <p:cNvGraphicFramePr>
            <a:graphicFrameLocks noGrp="1"/>
          </p:cNvGraphicFramePr>
          <p:nvPr/>
        </p:nvGraphicFramePr>
        <p:xfrm>
          <a:off x="2190750" y="1520825"/>
          <a:ext cx="3067050" cy="393096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720114"/>
                <a:gridCol w="1346936"/>
              </a:tblGrid>
              <a:tr h="2033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ΙΚΑ</a:t>
                      </a: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3.057</a:t>
                      </a: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ΕΤΑΑ</a:t>
                      </a: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1.401</a:t>
                      </a: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ΟΑΕΕ</a:t>
                      </a: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1.167</a:t>
                      </a: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ΟΓΑ</a:t>
                      </a: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604</a:t>
                      </a: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ΤΠΔΥ</a:t>
                      </a: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158</a:t>
                      </a: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ΕΤΑΠ-ΜΜΕ</a:t>
                      </a: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629</a:t>
                      </a: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6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ΕΔΟΕΑΠ</a:t>
                      </a: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52</a:t>
                      </a: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ΕΤΕΑ</a:t>
                      </a: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973</a:t>
                      </a: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7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ΤΕΑΠΑΣΑ</a:t>
                      </a: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335</a:t>
                      </a: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7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ΤΑΠΙΤ</a:t>
                      </a: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688</a:t>
                      </a: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7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ΕΟΠΥΥ</a:t>
                      </a: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kern="1200" dirty="0" smtClean="0">
                          <a:solidFill>
                            <a:schemeClr val="dk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268</a:t>
                      </a:r>
                    </a:p>
                  </a:txBody>
                  <a:tcPr marL="72000" marR="72000" marT="72000" marB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 idx="4294967295"/>
          </p:nvPr>
        </p:nvSpPr>
        <p:spPr>
          <a:xfrm>
            <a:off x="0" y="160338"/>
            <a:ext cx="9144000" cy="601662"/>
          </a:xfrm>
          <a:solidFill>
            <a:schemeClr val="accent3">
              <a:lumMod val="75000"/>
            </a:schemeClr>
          </a:solidFill>
        </p:spPr>
        <p:txBody>
          <a:bodyPr tIns="108000" bIns="0">
            <a:no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               </a:t>
            </a:r>
            <a:r>
              <a:rPr lang="el-GR" sz="2000" b="1" dirty="0" smtClean="0">
                <a:solidFill>
                  <a:schemeClr val="bg1"/>
                </a:solidFill>
              </a:rPr>
              <a:t/>
            </a:r>
            <a:br>
              <a:rPr lang="el-GR" sz="2000" b="1" dirty="0" smtClean="0">
                <a:solidFill>
                  <a:schemeClr val="bg1"/>
                </a:solidFill>
              </a:rPr>
            </a:br>
            <a:r>
              <a:rPr lang="el-GR" sz="2000" b="1" dirty="0" smtClean="0">
                <a:solidFill>
                  <a:schemeClr val="bg1"/>
                </a:solidFill>
              </a:rPr>
              <a:t>             </a:t>
            </a:r>
            <a:r>
              <a:rPr lang="el-GR" sz="2800" b="1" dirty="0" smtClean="0">
                <a:solidFill>
                  <a:schemeClr val="bg1"/>
                </a:solidFill>
              </a:rPr>
              <a:t>Ψηφιοποίηση Ασφαλιστικής Νομοθεσίας &amp; Παροχών</a:t>
            </a:r>
            <a:br>
              <a:rPr lang="el-GR" sz="2800" b="1" dirty="0" smtClean="0">
                <a:solidFill>
                  <a:schemeClr val="bg1"/>
                </a:solidFill>
              </a:rPr>
            </a:br>
            <a:endParaRPr lang="el-GR" sz="2800" b="1" dirty="0">
              <a:solidFill>
                <a:schemeClr val="bg1"/>
              </a:solidFill>
            </a:endParaRPr>
          </a:p>
        </p:txBody>
      </p:sp>
      <p:sp>
        <p:nvSpPr>
          <p:cNvPr id="8" name="Rectangle 2"/>
          <p:cNvSpPr txBox="1">
            <a:spLocks/>
          </p:cNvSpPr>
          <p:nvPr/>
        </p:nvSpPr>
        <p:spPr>
          <a:xfrm>
            <a:off x="0" y="160020"/>
            <a:ext cx="610830" cy="600891"/>
          </a:xfrm>
          <a:prstGeom prst="rect">
            <a:avLst/>
          </a:prstGeom>
          <a:solidFill>
            <a:schemeClr val="accent2">
              <a:alpha val="98000"/>
            </a:schemeClr>
          </a:solidFill>
        </p:spPr>
        <p:txBody>
          <a:bodyPr vert="horz" anchor="ctr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21</a:t>
            </a:r>
            <a:endParaRPr kumimoji="0" lang="el-GR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3" name="20 - Ομάδα"/>
          <p:cNvGrpSpPr/>
          <p:nvPr/>
        </p:nvGrpSpPr>
        <p:grpSpPr>
          <a:xfrm>
            <a:off x="0" y="6257924"/>
            <a:ext cx="9134476" cy="557213"/>
            <a:chOff x="0" y="6010276"/>
            <a:chExt cx="9134476" cy="804862"/>
          </a:xfrm>
        </p:grpSpPr>
        <p:pic>
          <p:nvPicPr>
            <p:cNvPr id="22" name="21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7653" t="8480" r="86022" b="23638"/>
            <a:stretch>
              <a:fillRect/>
            </a:stretch>
          </p:blipFill>
          <p:spPr>
            <a:xfrm>
              <a:off x="2362199" y="6043613"/>
              <a:ext cx="752475" cy="713906"/>
            </a:xfrm>
            <a:prstGeom prst="rect">
              <a:avLst/>
            </a:prstGeom>
          </p:spPr>
        </p:pic>
        <p:sp>
          <p:nvSpPr>
            <p:cNvPr id="23" name="22 - Ορθογώνιο"/>
            <p:cNvSpPr/>
            <p:nvPr/>
          </p:nvSpPr>
          <p:spPr>
            <a:xfrm>
              <a:off x="6784975" y="6010276"/>
              <a:ext cx="2349501" cy="79771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pic>
          <p:nvPicPr>
            <p:cNvPr id="24" name="23 - Εικόνα" descr="footer.jpg"/>
            <p:cNvPicPr>
              <a:picLocks noChangeAspect="1"/>
            </p:cNvPicPr>
            <p:nvPr/>
          </p:nvPicPr>
          <p:blipFill>
            <a:blip r:embed="rId4" cstate="print"/>
            <a:srcRect l="78605" t="8702" r="564" b="8428"/>
            <a:stretch>
              <a:fillRect/>
            </a:stretch>
          </p:blipFill>
          <p:spPr>
            <a:xfrm>
              <a:off x="7391400" y="6184062"/>
              <a:ext cx="1535113" cy="472325"/>
            </a:xfrm>
            <a:prstGeom prst="rect">
              <a:avLst/>
            </a:prstGeom>
          </p:spPr>
        </p:pic>
        <p:sp>
          <p:nvSpPr>
            <p:cNvPr id="25" name="24 - Ορθογώνιο"/>
            <p:cNvSpPr/>
            <p:nvPr/>
          </p:nvSpPr>
          <p:spPr>
            <a:xfrm>
              <a:off x="0" y="6060282"/>
              <a:ext cx="1739153" cy="7548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pic>
          <p:nvPicPr>
            <p:cNvPr id="26" name="25 - Εικόνα" descr="espa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7717" y="6055242"/>
              <a:ext cx="1404370" cy="712013"/>
            </a:xfrm>
            <a:prstGeom prst="rect">
              <a:avLst/>
            </a:prstGeom>
          </p:spPr>
        </p:pic>
        <p:pic>
          <p:nvPicPr>
            <p:cNvPr id="27" name="Picture 2" descr="C:\Documents and Settings\milt\Desktop\Φάκελος\ps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545437" y="6045728"/>
              <a:ext cx="695324" cy="723780"/>
            </a:xfrm>
            <a:prstGeom prst="rect">
              <a:avLst/>
            </a:prstGeom>
            <a:noFill/>
          </p:spPr>
        </p:pic>
        <p:pic>
          <p:nvPicPr>
            <p:cNvPr id="28" name="27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39577" r="13882"/>
            <a:stretch>
              <a:fillRect/>
            </a:stretch>
          </p:blipFill>
          <p:spPr>
            <a:xfrm>
              <a:off x="3115723" y="6044812"/>
              <a:ext cx="4123277" cy="710793"/>
            </a:xfrm>
            <a:prstGeom prst="rect">
              <a:avLst/>
            </a:prstGeom>
          </p:spPr>
        </p:pic>
        <p:pic>
          <p:nvPicPr>
            <p:cNvPr id="29" name="28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81012" r="14462" b="76165"/>
            <a:stretch>
              <a:fillRect/>
            </a:stretch>
          </p:blipFill>
          <p:spPr>
            <a:xfrm>
              <a:off x="3115723" y="6044813"/>
              <a:ext cx="356616" cy="165964"/>
            </a:xfrm>
            <a:prstGeom prst="rect">
              <a:avLst/>
            </a:prstGeom>
          </p:spPr>
        </p:pic>
      </p:grp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107504" y="1038224"/>
            <a:ext cx="8784976" cy="10064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04788" indent="-204788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>
              <a:buNone/>
            </a:pPr>
            <a:r>
              <a:rPr lang="el-GR" sz="20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ΤΙ  ΑΠΑΙΤΕΙΤΑΙ  ΣΗΜΕΡΑ</a:t>
            </a:r>
          </a:p>
          <a:p>
            <a:pPr algn="ctr">
              <a:buNone/>
            </a:pPr>
            <a:endParaRPr lang="el-GR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l-GR" sz="18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r>
              <a:rPr lang="el-GR" sz="18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Δημιουργία  Μηχανισμού  </a:t>
            </a: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Διαρκούς και Έγκαιρης Ενημέρωσης της Βάσης της Ασφαλιστικής Νομοθεσίας </a:t>
            </a:r>
          </a:p>
          <a:p>
            <a:pPr algn="ctr">
              <a:buNone/>
            </a:pPr>
            <a:endParaRPr lang="el-GR" sz="18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l-GR" sz="18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r>
              <a:rPr lang="el-GR" sz="18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Ενέργειες Ενημέρωσης </a:t>
            </a: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όλων των δυνητικών Χρηστών του Συστήματος</a:t>
            </a:r>
            <a:endParaRPr lang="el-GR" sz="18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n-US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n-US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n-US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n-US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n-US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n-GB" sz="2000" b="1" dirty="0" smtClean="0"/>
          </a:p>
          <a:p>
            <a:pPr algn="ctr">
              <a:buNone/>
            </a:pPr>
            <a:endParaRPr lang="en-GB" sz="2000" b="1" dirty="0" smtClean="0"/>
          </a:p>
          <a:p>
            <a:pPr algn="ctr">
              <a:buNone/>
            </a:pPr>
            <a:endParaRPr lang="en-GB" sz="2000" b="1" dirty="0" smtClean="0"/>
          </a:p>
          <a:p>
            <a:pPr algn="ctr">
              <a:buNone/>
            </a:pPr>
            <a:endParaRPr lang="en-GB" sz="2000" b="1" dirty="0" smtClean="0"/>
          </a:p>
          <a:p>
            <a:pPr algn="ctr">
              <a:buNone/>
            </a:pPr>
            <a:endParaRPr lang="en-GB" sz="2000" b="1" dirty="0" smtClean="0"/>
          </a:p>
          <a:p>
            <a:pPr algn="ctr">
              <a:buNone/>
            </a:pPr>
            <a:endParaRPr lang="en-GB" sz="2000" b="1" dirty="0" smtClean="0"/>
          </a:p>
          <a:p>
            <a:pPr algn="ctr">
              <a:buNone/>
            </a:pPr>
            <a:endParaRPr lang="en-GB" sz="2000" b="1" dirty="0" smtClean="0"/>
          </a:p>
          <a:p>
            <a:pPr algn="ctr">
              <a:buNone/>
            </a:pPr>
            <a:r>
              <a:rPr lang="en-GB" sz="2000" b="1" dirty="0" smtClean="0"/>
              <a:t> </a:t>
            </a:r>
          </a:p>
          <a:p>
            <a:pPr algn="ctr">
              <a:buNone/>
            </a:pPr>
            <a:r>
              <a:rPr lang="en-GB" sz="2000" b="1" dirty="0" smtClean="0"/>
              <a:t> </a:t>
            </a:r>
          </a:p>
          <a:p>
            <a:pPr algn="ctr">
              <a:buNone/>
            </a:pPr>
            <a:endParaRPr lang="en-GB" sz="2000" b="1" dirty="0" smtClean="0"/>
          </a:p>
          <a:p>
            <a:pPr algn="ctr">
              <a:buNone/>
            </a:pPr>
            <a:endParaRPr lang="en-GB" sz="2000" b="1" dirty="0" smtClean="0"/>
          </a:p>
          <a:p>
            <a:pPr algn="ctr">
              <a:buNone/>
            </a:pPr>
            <a:endParaRPr lang="en-GB" sz="2000" b="1" dirty="0" smtClean="0"/>
          </a:p>
          <a:p>
            <a:pPr algn="ctr">
              <a:buNone/>
            </a:pPr>
            <a:endParaRPr lang="en-GB" sz="2000" b="1" dirty="0" smtClean="0"/>
          </a:p>
          <a:p>
            <a:pPr algn="ctr">
              <a:buNone/>
            </a:pPr>
            <a:endParaRPr lang="en-GB" sz="2000" b="1" dirty="0" smtClean="0"/>
          </a:p>
          <a:p>
            <a:pPr algn="ctr">
              <a:buNone/>
            </a:pPr>
            <a:endParaRPr lang="en-GB" sz="2000" b="1" dirty="0" smtClean="0"/>
          </a:p>
          <a:p>
            <a:pPr algn="ctr">
              <a:buNone/>
            </a:pPr>
            <a:endParaRPr lang="en-US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n-US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n-US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n-US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l-GR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 idx="4294967295"/>
          </p:nvPr>
        </p:nvSpPr>
        <p:spPr>
          <a:xfrm>
            <a:off x="0" y="160338"/>
            <a:ext cx="9144000" cy="601662"/>
          </a:xfrm>
          <a:solidFill>
            <a:schemeClr val="accent3">
              <a:lumMod val="75000"/>
            </a:schemeClr>
          </a:solidFill>
        </p:spPr>
        <p:txBody>
          <a:bodyPr tIns="108000" bIns="0">
            <a:no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               </a:t>
            </a:r>
            <a:r>
              <a:rPr lang="el-GR" sz="2000" b="1" dirty="0" smtClean="0">
                <a:solidFill>
                  <a:schemeClr val="bg1"/>
                </a:solidFill>
              </a:rPr>
              <a:t/>
            </a:r>
            <a:br>
              <a:rPr lang="el-GR" sz="2000" b="1" dirty="0" smtClean="0">
                <a:solidFill>
                  <a:schemeClr val="bg1"/>
                </a:solidFill>
              </a:rPr>
            </a:br>
            <a:r>
              <a:rPr lang="el-GR" sz="2000" b="1" dirty="0" smtClean="0">
                <a:solidFill>
                  <a:schemeClr val="bg1"/>
                </a:solidFill>
              </a:rPr>
              <a:t>             </a:t>
            </a:r>
            <a:r>
              <a:rPr lang="el-GR" sz="2800" b="1" dirty="0" smtClean="0">
                <a:solidFill>
                  <a:schemeClr val="bg1"/>
                </a:solidFill>
              </a:rPr>
              <a:t>Ψηφιοποίηση Ασφαλιστικής Νομοθεσίας &amp; Παροχών</a:t>
            </a:r>
            <a:br>
              <a:rPr lang="el-GR" sz="2800" b="1" dirty="0" smtClean="0">
                <a:solidFill>
                  <a:schemeClr val="bg1"/>
                </a:solidFill>
              </a:rPr>
            </a:br>
            <a:endParaRPr lang="el-GR" sz="2800" b="1" dirty="0">
              <a:solidFill>
                <a:schemeClr val="bg1"/>
              </a:solidFill>
            </a:endParaRPr>
          </a:p>
        </p:txBody>
      </p:sp>
      <p:sp>
        <p:nvSpPr>
          <p:cNvPr id="8" name="Rectangle 2"/>
          <p:cNvSpPr txBox="1">
            <a:spLocks/>
          </p:cNvSpPr>
          <p:nvPr/>
        </p:nvSpPr>
        <p:spPr>
          <a:xfrm>
            <a:off x="0" y="160020"/>
            <a:ext cx="610830" cy="600891"/>
          </a:xfrm>
          <a:prstGeom prst="rect">
            <a:avLst/>
          </a:prstGeom>
          <a:solidFill>
            <a:schemeClr val="accent2">
              <a:alpha val="98000"/>
            </a:schemeClr>
          </a:solidFill>
        </p:spPr>
        <p:txBody>
          <a:bodyPr vert="horz" anchor="ctr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28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22</a:t>
            </a:r>
            <a:endParaRPr kumimoji="0" lang="el-GR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3" name="20 - Ομάδα"/>
          <p:cNvGrpSpPr/>
          <p:nvPr/>
        </p:nvGrpSpPr>
        <p:grpSpPr>
          <a:xfrm>
            <a:off x="0" y="6257924"/>
            <a:ext cx="9134476" cy="557213"/>
            <a:chOff x="0" y="6010276"/>
            <a:chExt cx="9134476" cy="804862"/>
          </a:xfrm>
        </p:grpSpPr>
        <p:pic>
          <p:nvPicPr>
            <p:cNvPr id="22" name="21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7653" t="8480" r="86022" b="23638"/>
            <a:stretch>
              <a:fillRect/>
            </a:stretch>
          </p:blipFill>
          <p:spPr>
            <a:xfrm>
              <a:off x="2362199" y="6043613"/>
              <a:ext cx="752475" cy="713906"/>
            </a:xfrm>
            <a:prstGeom prst="rect">
              <a:avLst/>
            </a:prstGeom>
          </p:spPr>
        </p:pic>
        <p:sp>
          <p:nvSpPr>
            <p:cNvPr id="23" name="22 - Ορθογώνιο"/>
            <p:cNvSpPr/>
            <p:nvPr/>
          </p:nvSpPr>
          <p:spPr>
            <a:xfrm>
              <a:off x="6784975" y="6010276"/>
              <a:ext cx="2349501" cy="79771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pic>
          <p:nvPicPr>
            <p:cNvPr id="24" name="23 - Εικόνα" descr="footer.jpg"/>
            <p:cNvPicPr>
              <a:picLocks noChangeAspect="1"/>
            </p:cNvPicPr>
            <p:nvPr/>
          </p:nvPicPr>
          <p:blipFill>
            <a:blip r:embed="rId4" cstate="print"/>
            <a:srcRect l="78605" t="8702" r="564" b="8428"/>
            <a:stretch>
              <a:fillRect/>
            </a:stretch>
          </p:blipFill>
          <p:spPr>
            <a:xfrm>
              <a:off x="7391400" y="6184062"/>
              <a:ext cx="1535113" cy="472325"/>
            </a:xfrm>
            <a:prstGeom prst="rect">
              <a:avLst/>
            </a:prstGeom>
          </p:spPr>
        </p:pic>
        <p:sp>
          <p:nvSpPr>
            <p:cNvPr id="25" name="24 - Ορθογώνιο"/>
            <p:cNvSpPr/>
            <p:nvPr/>
          </p:nvSpPr>
          <p:spPr>
            <a:xfrm>
              <a:off x="0" y="6060282"/>
              <a:ext cx="1739153" cy="7548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pic>
          <p:nvPicPr>
            <p:cNvPr id="26" name="25 - Εικόνα" descr="espa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7717" y="6055242"/>
              <a:ext cx="1404370" cy="712013"/>
            </a:xfrm>
            <a:prstGeom prst="rect">
              <a:avLst/>
            </a:prstGeom>
          </p:spPr>
        </p:pic>
        <p:pic>
          <p:nvPicPr>
            <p:cNvPr id="27" name="Picture 2" descr="C:\Documents and Settings\milt\Desktop\Φάκελος\ps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545437" y="6045728"/>
              <a:ext cx="695324" cy="723780"/>
            </a:xfrm>
            <a:prstGeom prst="rect">
              <a:avLst/>
            </a:prstGeom>
            <a:noFill/>
          </p:spPr>
        </p:pic>
        <p:pic>
          <p:nvPicPr>
            <p:cNvPr id="28" name="27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39577" r="13882"/>
            <a:stretch>
              <a:fillRect/>
            </a:stretch>
          </p:blipFill>
          <p:spPr>
            <a:xfrm>
              <a:off x="3115723" y="6044812"/>
              <a:ext cx="4123277" cy="710793"/>
            </a:xfrm>
            <a:prstGeom prst="rect">
              <a:avLst/>
            </a:prstGeom>
          </p:spPr>
        </p:pic>
        <p:pic>
          <p:nvPicPr>
            <p:cNvPr id="29" name="28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81012" r="14462" b="76165"/>
            <a:stretch>
              <a:fillRect/>
            </a:stretch>
          </p:blipFill>
          <p:spPr>
            <a:xfrm>
              <a:off x="3115723" y="6044813"/>
              <a:ext cx="356616" cy="165964"/>
            </a:xfrm>
            <a:prstGeom prst="rect">
              <a:avLst/>
            </a:prstGeom>
          </p:spPr>
        </p:pic>
      </p:grp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107504" y="1038224"/>
            <a:ext cx="8784976" cy="9910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04788" indent="-204788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>
              <a:buNone/>
            </a:pPr>
            <a:endParaRPr lang="el-GR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l-GR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l-GR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l-GR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l-GR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r>
              <a:rPr lang="el-GR" sz="20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…….ΕΥΧΑΡΙΣΤΩ ………</a:t>
            </a:r>
          </a:p>
          <a:p>
            <a:pPr algn="ctr">
              <a:buNone/>
            </a:pPr>
            <a:endParaRPr lang="el-GR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l-GR" sz="18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n-US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n-US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n-US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n-US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n-GB" sz="2000" b="1" dirty="0" smtClean="0"/>
          </a:p>
          <a:p>
            <a:pPr algn="ctr">
              <a:buNone/>
            </a:pPr>
            <a:endParaRPr lang="en-GB" sz="2000" b="1" dirty="0" smtClean="0"/>
          </a:p>
          <a:p>
            <a:pPr algn="ctr">
              <a:buNone/>
            </a:pPr>
            <a:endParaRPr lang="en-GB" sz="2000" b="1" dirty="0" smtClean="0"/>
          </a:p>
          <a:p>
            <a:pPr algn="ctr">
              <a:buNone/>
            </a:pPr>
            <a:endParaRPr lang="en-GB" sz="2000" b="1" dirty="0" smtClean="0"/>
          </a:p>
          <a:p>
            <a:pPr algn="ctr">
              <a:buNone/>
            </a:pPr>
            <a:endParaRPr lang="en-GB" sz="2000" b="1" dirty="0" smtClean="0"/>
          </a:p>
          <a:p>
            <a:pPr algn="ctr">
              <a:buNone/>
            </a:pPr>
            <a:endParaRPr lang="en-GB" sz="2000" b="1" dirty="0" smtClean="0"/>
          </a:p>
          <a:p>
            <a:pPr algn="ctr">
              <a:buNone/>
            </a:pPr>
            <a:endParaRPr lang="en-GB" sz="2000" b="1" dirty="0" smtClean="0"/>
          </a:p>
          <a:p>
            <a:pPr algn="ctr">
              <a:buNone/>
            </a:pPr>
            <a:r>
              <a:rPr lang="en-GB" sz="2000" b="1" dirty="0" smtClean="0"/>
              <a:t> </a:t>
            </a:r>
          </a:p>
          <a:p>
            <a:pPr algn="ctr">
              <a:buNone/>
            </a:pPr>
            <a:r>
              <a:rPr lang="en-GB" sz="2000" b="1" dirty="0" smtClean="0"/>
              <a:t> </a:t>
            </a:r>
          </a:p>
          <a:p>
            <a:pPr algn="ctr">
              <a:buNone/>
            </a:pPr>
            <a:endParaRPr lang="en-GB" sz="2000" b="1" dirty="0" smtClean="0"/>
          </a:p>
          <a:p>
            <a:pPr algn="ctr">
              <a:buNone/>
            </a:pPr>
            <a:endParaRPr lang="en-GB" sz="2000" b="1" dirty="0" smtClean="0"/>
          </a:p>
          <a:p>
            <a:pPr algn="ctr">
              <a:buNone/>
            </a:pPr>
            <a:endParaRPr lang="en-GB" sz="2000" b="1" dirty="0" smtClean="0"/>
          </a:p>
          <a:p>
            <a:pPr algn="ctr">
              <a:buNone/>
            </a:pPr>
            <a:endParaRPr lang="en-GB" sz="2000" b="1" dirty="0" smtClean="0"/>
          </a:p>
          <a:p>
            <a:pPr algn="ctr">
              <a:buNone/>
            </a:pPr>
            <a:endParaRPr lang="en-GB" sz="2000" b="1" dirty="0" smtClean="0"/>
          </a:p>
          <a:p>
            <a:pPr algn="ctr">
              <a:buNone/>
            </a:pPr>
            <a:endParaRPr lang="en-GB" sz="2000" b="1" dirty="0" smtClean="0"/>
          </a:p>
          <a:p>
            <a:pPr algn="ctr">
              <a:buNone/>
            </a:pPr>
            <a:endParaRPr lang="en-US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n-US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n-US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n-US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l-GR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 idx="4294967295"/>
          </p:nvPr>
        </p:nvSpPr>
        <p:spPr>
          <a:xfrm>
            <a:off x="0" y="160338"/>
            <a:ext cx="9144000" cy="601662"/>
          </a:xfrm>
          <a:solidFill>
            <a:schemeClr val="accent3">
              <a:lumMod val="75000"/>
            </a:schemeClr>
          </a:solidFill>
        </p:spPr>
        <p:txBody>
          <a:bodyPr tIns="108000" bIns="0">
            <a:no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               </a:t>
            </a:r>
            <a:r>
              <a:rPr lang="el-GR" sz="2000" b="1" dirty="0" smtClean="0">
                <a:solidFill>
                  <a:schemeClr val="bg1"/>
                </a:solidFill>
              </a:rPr>
              <a:t/>
            </a:r>
            <a:br>
              <a:rPr lang="el-GR" sz="2000" b="1" dirty="0" smtClean="0">
                <a:solidFill>
                  <a:schemeClr val="bg1"/>
                </a:solidFill>
              </a:rPr>
            </a:br>
            <a:r>
              <a:rPr lang="el-GR" sz="2000" b="1" dirty="0" smtClean="0">
                <a:solidFill>
                  <a:schemeClr val="bg1"/>
                </a:solidFill>
              </a:rPr>
              <a:t>             </a:t>
            </a:r>
            <a:r>
              <a:rPr lang="el-GR" sz="2800" b="1" dirty="0" smtClean="0">
                <a:solidFill>
                  <a:schemeClr val="bg1"/>
                </a:solidFill>
              </a:rPr>
              <a:t>Ψηφιοποίηση Ασφαλιστικής Νομοθεσίας &amp; Παροχών</a:t>
            </a:r>
            <a:br>
              <a:rPr lang="el-GR" sz="2800" b="1" dirty="0" smtClean="0">
                <a:solidFill>
                  <a:schemeClr val="bg1"/>
                </a:solidFill>
              </a:rPr>
            </a:br>
            <a:endParaRPr lang="el-GR" sz="2800" b="1" dirty="0">
              <a:solidFill>
                <a:schemeClr val="bg1"/>
              </a:solidFill>
            </a:endParaRPr>
          </a:p>
        </p:txBody>
      </p:sp>
      <p:sp>
        <p:nvSpPr>
          <p:cNvPr id="8" name="Rectangle 2"/>
          <p:cNvSpPr txBox="1">
            <a:spLocks/>
          </p:cNvSpPr>
          <p:nvPr/>
        </p:nvSpPr>
        <p:spPr>
          <a:xfrm>
            <a:off x="0" y="160020"/>
            <a:ext cx="610830" cy="600891"/>
          </a:xfrm>
          <a:prstGeom prst="rect">
            <a:avLst/>
          </a:prstGeom>
          <a:solidFill>
            <a:schemeClr val="accent2">
              <a:alpha val="98000"/>
            </a:schemeClr>
          </a:solidFill>
        </p:spPr>
        <p:txBody>
          <a:bodyPr vert="horz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2</a:t>
            </a:r>
            <a:endParaRPr kumimoji="0" lang="el-GR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4" name="20 - Ομάδα"/>
          <p:cNvGrpSpPr/>
          <p:nvPr/>
        </p:nvGrpSpPr>
        <p:grpSpPr>
          <a:xfrm>
            <a:off x="0" y="6257924"/>
            <a:ext cx="9134476" cy="557213"/>
            <a:chOff x="0" y="6010276"/>
            <a:chExt cx="9134476" cy="804862"/>
          </a:xfrm>
        </p:grpSpPr>
        <p:pic>
          <p:nvPicPr>
            <p:cNvPr id="22" name="21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7653" t="8480" r="86022" b="23638"/>
            <a:stretch>
              <a:fillRect/>
            </a:stretch>
          </p:blipFill>
          <p:spPr>
            <a:xfrm>
              <a:off x="2362199" y="6043613"/>
              <a:ext cx="752475" cy="713906"/>
            </a:xfrm>
            <a:prstGeom prst="rect">
              <a:avLst/>
            </a:prstGeom>
          </p:spPr>
        </p:pic>
        <p:sp>
          <p:nvSpPr>
            <p:cNvPr id="23" name="22 - Ορθογώνιο"/>
            <p:cNvSpPr/>
            <p:nvPr/>
          </p:nvSpPr>
          <p:spPr>
            <a:xfrm>
              <a:off x="6784975" y="6010276"/>
              <a:ext cx="2349501" cy="79771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pic>
          <p:nvPicPr>
            <p:cNvPr id="24" name="23 - Εικόνα" descr="footer.jpg"/>
            <p:cNvPicPr>
              <a:picLocks noChangeAspect="1"/>
            </p:cNvPicPr>
            <p:nvPr/>
          </p:nvPicPr>
          <p:blipFill>
            <a:blip r:embed="rId4" cstate="print"/>
            <a:srcRect l="78605" t="8702" r="564" b="8428"/>
            <a:stretch>
              <a:fillRect/>
            </a:stretch>
          </p:blipFill>
          <p:spPr>
            <a:xfrm>
              <a:off x="7391400" y="6184062"/>
              <a:ext cx="1535113" cy="472325"/>
            </a:xfrm>
            <a:prstGeom prst="rect">
              <a:avLst/>
            </a:prstGeom>
          </p:spPr>
        </p:pic>
        <p:sp>
          <p:nvSpPr>
            <p:cNvPr id="25" name="24 - Ορθογώνιο"/>
            <p:cNvSpPr/>
            <p:nvPr/>
          </p:nvSpPr>
          <p:spPr>
            <a:xfrm>
              <a:off x="0" y="6060282"/>
              <a:ext cx="1739153" cy="7548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pic>
          <p:nvPicPr>
            <p:cNvPr id="26" name="25 - Εικόνα" descr="espa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7717" y="6055242"/>
              <a:ext cx="1404370" cy="712013"/>
            </a:xfrm>
            <a:prstGeom prst="rect">
              <a:avLst/>
            </a:prstGeom>
          </p:spPr>
        </p:pic>
        <p:pic>
          <p:nvPicPr>
            <p:cNvPr id="27" name="Picture 2" descr="C:\Documents and Settings\milt\Desktop\Φάκελος\ps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545437" y="6045728"/>
              <a:ext cx="695324" cy="723780"/>
            </a:xfrm>
            <a:prstGeom prst="rect">
              <a:avLst/>
            </a:prstGeom>
            <a:noFill/>
          </p:spPr>
        </p:pic>
        <p:pic>
          <p:nvPicPr>
            <p:cNvPr id="28" name="27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39577" r="13882"/>
            <a:stretch>
              <a:fillRect/>
            </a:stretch>
          </p:blipFill>
          <p:spPr>
            <a:xfrm>
              <a:off x="3115723" y="6044812"/>
              <a:ext cx="4123277" cy="710793"/>
            </a:xfrm>
            <a:prstGeom prst="rect">
              <a:avLst/>
            </a:prstGeom>
          </p:spPr>
        </p:pic>
        <p:pic>
          <p:nvPicPr>
            <p:cNvPr id="29" name="28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81012" r="14462" b="76165"/>
            <a:stretch>
              <a:fillRect/>
            </a:stretch>
          </p:blipFill>
          <p:spPr>
            <a:xfrm>
              <a:off x="3115723" y="6044813"/>
              <a:ext cx="356616" cy="165964"/>
            </a:xfrm>
            <a:prstGeom prst="rect">
              <a:avLst/>
            </a:prstGeom>
          </p:spPr>
        </p:pic>
      </p:grp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107504" y="952500"/>
            <a:ext cx="8784976" cy="5016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04788" indent="-204788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buNone/>
            </a:pPr>
            <a:endParaRPr lang="el-GR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endParaRPr lang="el-GR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r>
              <a:rPr lang="el-GR" sz="20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ΔΙΑΧΕΙΡΙΣΤΙΚΑ  ΣΤΟΙΧΕΙΑ  ΤΟΥ  ΕΡΓΟΥ</a:t>
            </a:r>
            <a:endParaRPr lang="el-GR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l-GR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el-GR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160000"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Διάρκεια Έργου</a:t>
            </a:r>
            <a: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1</a:t>
            </a:r>
            <a:r>
              <a:rPr lang="el-GR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 μήνες</a:t>
            </a:r>
            <a:endParaRPr lang="el-GR" sz="1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2160000">
              <a:spcBef>
                <a:spcPts val="600"/>
              </a:spcBef>
              <a:spcAft>
                <a:spcPts val="600"/>
              </a:spcAft>
            </a:pPr>
            <a:r>
              <a:rPr lang="el-GR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Ανάδοχος</a:t>
            </a:r>
            <a: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</a:t>
            </a:r>
            <a:r>
              <a:rPr lang="en-US" sz="1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Intrasoft</a:t>
            </a:r>
            <a: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International</a:t>
            </a:r>
          </a:p>
          <a:p>
            <a:pPr marL="2160000">
              <a:spcBef>
                <a:spcPts val="600"/>
              </a:spcBef>
              <a:spcAft>
                <a:spcPts val="600"/>
              </a:spcAft>
            </a:pPr>
            <a:r>
              <a:rPr lang="el-GR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Προϋπολογισμός</a:t>
            </a:r>
            <a: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1.249.000</a:t>
            </a:r>
          </a:p>
          <a:p>
            <a:pPr marL="2160000">
              <a:spcBef>
                <a:spcPts val="600"/>
              </a:spcBef>
              <a:spcAft>
                <a:spcPts val="600"/>
              </a:spcAft>
            </a:pPr>
            <a: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</a:t>
            </a:r>
            <a:r>
              <a:rPr lang="el-GR" sz="1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νθρωπομήνες</a:t>
            </a:r>
            <a: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 155</a:t>
            </a:r>
          </a:p>
          <a:p>
            <a:pPr marL="2160000">
              <a:spcBef>
                <a:spcPts val="600"/>
              </a:spcBef>
              <a:spcAft>
                <a:spcPts val="600"/>
              </a:spcAft>
            </a:pPr>
            <a:r>
              <a:rPr lang="el-GR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Ανθρω</a:t>
            </a:r>
            <a:r>
              <a:rPr lang="el-GR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ποώρες</a:t>
            </a:r>
            <a: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l-GR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Εκπαίδευσης</a:t>
            </a:r>
            <a: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  <a: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l-GR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480</a:t>
            </a:r>
            <a:endParaRPr lang="el-GR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endParaRPr lang="el-GR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endParaRPr lang="el-GR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endParaRPr lang="el-GR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el-GR" sz="20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 idx="4294967295"/>
          </p:nvPr>
        </p:nvSpPr>
        <p:spPr>
          <a:xfrm>
            <a:off x="0" y="160338"/>
            <a:ext cx="9144000" cy="601662"/>
          </a:xfrm>
          <a:solidFill>
            <a:schemeClr val="accent3">
              <a:lumMod val="75000"/>
            </a:schemeClr>
          </a:solidFill>
        </p:spPr>
        <p:txBody>
          <a:bodyPr tIns="108000" bIns="0">
            <a:no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               </a:t>
            </a:r>
            <a:r>
              <a:rPr lang="el-GR" sz="2000" b="1" dirty="0" smtClean="0">
                <a:solidFill>
                  <a:schemeClr val="bg1"/>
                </a:solidFill>
              </a:rPr>
              <a:t/>
            </a:r>
            <a:br>
              <a:rPr lang="el-GR" sz="2000" b="1" dirty="0" smtClean="0">
                <a:solidFill>
                  <a:schemeClr val="bg1"/>
                </a:solidFill>
              </a:rPr>
            </a:br>
            <a:r>
              <a:rPr lang="el-GR" sz="2000" b="1" dirty="0" smtClean="0">
                <a:solidFill>
                  <a:schemeClr val="bg1"/>
                </a:solidFill>
              </a:rPr>
              <a:t>             </a:t>
            </a:r>
            <a:r>
              <a:rPr lang="el-GR" sz="2800" b="1" dirty="0" smtClean="0">
                <a:solidFill>
                  <a:schemeClr val="bg1"/>
                </a:solidFill>
              </a:rPr>
              <a:t>Ψηφιοποίηση Ασφαλιστικής Νομοθεσίας &amp; Παροχών</a:t>
            </a:r>
            <a:br>
              <a:rPr lang="el-GR" sz="2800" b="1" dirty="0" smtClean="0">
                <a:solidFill>
                  <a:schemeClr val="bg1"/>
                </a:solidFill>
              </a:rPr>
            </a:br>
            <a:endParaRPr lang="el-GR" sz="2800" b="1" dirty="0">
              <a:solidFill>
                <a:schemeClr val="bg1"/>
              </a:solidFill>
            </a:endParaRPr>
          </a:p>
        </p:txBody>
      </p:sp>
      <p:sp>
        <p:nvSpPr>
          <p:cNvPr id="8" name="Rectangle 2"/>
          <p:cNvSpPr txBox="1">
            <a:spLocks/>
          </p:cNvSpPr>
          <p:nvPr/>
        </p:nvSpPr>
        <p:spPr>
          <a:xfrm>
            <a:off x="0" y="160020"/>
            <a:ext cx="610830" cy="600891"/>
          </a:xfrm>
          <a:prstGeom prst="rect">
            <a:avLst/>
          </a:prstGeom>
          <a:solidFill>
            <a:schemeClr val="accent2">
              <a:alpha val="98000"/>
            </a:schemeClr>
          </a:solidFill>
        </p:spPr>
        <p:txBody>
          <a:bodyPr vert="horz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3</a:t>
            </a:r>
            <a:endParaRPr kumimoji="0" lang="el-GR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4" name="20 - Ομάδα"/>
          <p:cNvGrpSpPr/>
          <p:nvPr/>
        </p:nvGrpSpPr>
        <p:grpSpPr>
          <a:xfrm>
            <a:off x="0" y="6257924"/>
            <a:ext cx="9134476" cy="557213"/>
            <a:chOff x="0" y="6010276"/>
            <a:chExt cx="9134476" cy="804862"/>
          </a:xfrm>
        </p:grpSpPr>
        <p:pic>
          <p:nvPicPr>
            <p:cNvPr id="22" name="21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7653" t="8480" r="86022" b="23638"/>
            <a:stretch>
              <a:fillRect/>
            </a:stretch>
          </p:blipFill>
          <p:spPr>
            <a:xfrm>
              <a:off x="2362199" y="6043613"/>
              <a:ext cx="752475" cy="713906"/>
            </a:xfrm>
            <a:prstGeom prst="rect">
              <a:avLst/>
            </a:prstGeom>
          </p:spPr>
        </p:pic>
        <p:sp>
          <p:nvSpPr>
            <p:cNvPr id="23" name="22 - Ορθογώνιο"/>
            <p:cNvSpPr/>
            <p:nvPr/>
          </p:nvSpPr>
          <p:spPr>
            <a:xfrm>
              <a:off x="6784975" y="6010276"/>
              <a:ext cx="2349501" cy="79771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pic>
          <p:nvPicPr>
            <p:cNvPr id="24" name="23 - Εικόνα" descr="footer.jpg"/>
            <p:cNvPicPr>
              <a:picLocks noChangeAspect="1"/>
            </p:cNvPicPr>
            <p:nvPr/>
          </p:nvPicPr>
          <p:blipFill>
            <a:blip r:embed="rId4" cstate="print"/>
            <a:srcRect l="78605" t="8702" r="564" b="8428"/>
            <a:stretch>
              <a:fillRect/>
            </a:stretch>
          </p:blipFill>
          <p:spPr>
            <a:xfrm>
              <a:off x="7391400" y="6184062"/>
              <a:ext cx="1535113" cy="472325"/>
            </a:xfrm>
            <a:prstGeom prst="rect">
              <a:avLst/>
            </a:prstGeom>
          </p:spPr>
        </p:pic>
        <p:sp>
          <p:nvSpPr>
            <p:cNvPr id="25" name="24 - Ορθογώνιο"/>
            <p:cNvSpPr/>
            <p:nvPr/>
          </p:nvSpPr>
          <p:spPr>
            <a:xfrm>
              <a:off x="0" y="6060282"/>
              <a:ext cx="1739153" cy="7548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pic>
          <p:nvPicPr>
            <p:cNvPr id="26" name="25 - Εικόνα" descr="espa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7717" y="6055242"/>
              <a:ext cx="1404370" cy="712013"/>
            </a:xfrm>
            <a:prstGeom prst="rect">
              <a:avLst/>
            </a:prstGeom>
          </p:spPr>
        </p:pic>
        <p:pic>
          <p:nvPicPr>
            <p:cNvPr id="27" name="Picture 2" descr="C:\Documents and Settings\milt\Desktop\Φάκελος\ps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545437" y="6045728"/>
              <a:ext cx="695324" cy="723780"/>
            </a:xfrm>
            <a:prstGeom prst="rect">
              <a:avLst/>
            </a:prstGeom>
            <a:noFill/>
          </p:spPr>
        </p:pic>
        <p:pic>
          <p:nvPicPr>
            <p:cNvPr id="28" name="27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39577" r="13882"/>
            <a:stretch>
              <a:fillRect/>
            </a:stretch>
          </p:blipFill>
          <p:spPr>
            <a:xfrm>
              <a:off x="3115723" y="6044812"/>
              <a:ext cx="4123277" cy="710793"/>
            </a:xfrm>
            <a:prstGeom prst="rect">
              <a:avLst/>
            </a:prstGeom>
          </p:spPr>
        </p:pic>
        <p:pic>
          <p:nvPicPr>
            <p:cNvPr id="29" name="28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81012" r="14462" b="76165"/>
            <a:stretch>
              <a:fillRect/>
            </a:stretch>
          </p:blipFill>
          <p:spPr>
            <a:xfrm>
              <a:off x="3115723" y="6044813"/>
              <a:ext cx="356616" cy="165964"/>
            </a:xfrm>
            <a:prstGeom prst="rect">
              <a:avLst/>
            </a:prstGeom>
          </p:spPr>
        </p:pic>
      </p:grp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107504" y="952500"/>
            <a:ext cx="8784976" cy="5170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04788" indent="-204788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indent="0" algn="ctr">
              <a:spcBef>
                <a:spcPct val="50000"/>
              </a:spcBef>
              <a:buClr>
                <a:srgbClr val="3399FF"/>
              </a:buClr>
              <a:buSzPct val="90000"/>
            </a:pPr>
            <a:r>
              <a:rPr lang="en-US" sz="2000" b="1" u="sng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EKTA</a:t>
            </a:r>
            <a:r>
              <a:rPr lang="el-GR" sz="2000" b="1" u="sng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ΣΗ ΚΑΙ ΠΟΛΥΠΛΟΚΟΤΗΤΑ ΑΣΦΑΛΙΣΤΙΚΗΣ ΝΟΜΟΘΕΣΙΑΣ</a:t>
            </a:r>
            <a:endParaRPr lang="en-US" sz="2000" b="1" u="sng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indent="0" algn="just">
              <a:spcBef>
                <a:spcPct val="50000"/>
              </a:spcBef>
              <a:buClr>
                <a:srgbClr val="3399FF"/>
              </a:buClr>
              <a:buSzPct val="90000"/>
            </a:pP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Η έκταση και πολυπλοκότητα της Ασφαλιστικής Νομοθεσίας διαφαίνεται από τα παρακάτω:</a:t>
            </a:r>
          </a:p>
          <a:p>
            <a:pPr marL="342900" indent="-342900">
              <a:spcBef>
                <a:spcPts val="600"/>
              </a:spcBef>
              <a:buClr>
                <a:srgbClr val="3399FF"/>
              </a:buClr>
              <a:buSzPct val="90000"/>
              <a:buFont typeface="Wingdings" pitchFamily="2" charset="2"/>
              <a:buChar char="§"/>
            </a:pP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Η </a:t>
            </a:r>
            <a:r>
              <a:rPr lang="el-GR" sz="1800" b="1" dirty="0">
                <a:latin typeface="Tahoma" pitchFamily="34" charset="0"/>
                <a:ea typeface="Tahoma" pitchFamily="34" charset="0"/>
                <a:cs typeface="Tahoma" pitchFamily="34" charset="0"/>
              </a:rPr>
              <a:t>Ασφαλιστική Νομοθεσία περιλαμβάνει μια σειρά </a:t>
            </a: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νομοθετημάτων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</a:p>
          <a:p>
            <a:pPr marL="720000" indent="-342900">
              <a:buClr>
                <a:srgbClr val="3399FF"/>
              </a:buClr>
              <a:buSzPct val="90000"/>
              <a:buFont typeface="Wingdings" pitchFamily="2" charset="2"/>
              <a:buChar char="Ø"/>
            </a:pP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Νόμοι</a:t>
            </a:r>
          </a:p>
          <a:p>
            <a:pPr marL="720000" indent="-342900">
              <a:buClr>
                <a:srgbClr val="3399FF"/>
              </a:buClr>
              <a:buSzPct val="90000"/>
              <a:buFont typeface="Wingdings" pitchFamily="2" charset="2"/>
              <a:buChar char="Ø"/>
            </a:pP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Προεδρικά Διατάγματα</a:t>
            </a:r>
          </a:p>
          <a:p>
            <a:pPr marL="720000" indent="-342900" algn="just">
              <a:buClr>
                <a:srgbClr val="3399FF"/>
              </a:buClr>
              <a:buSzPct val="90000"/>
              <a:buFont typeface="Wingdings" pitchFamily="2" charset="2"/>
              <a:buChar char="Ø"/>
            </a:pP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Υπουργικές Αποφάσεις, </a:t>
            </a:r>
            <a:r>
              <a:rPr lang="el-GR" sz="1800" b="1" dirty="0">
                <a:latin typeface="Tahoma" pitchFamily="34" charset="0"/>
                <a:ea typeface="Tahoma" pitchFamily="34" charset="0"/>
                <a:cs typeface="Tahoma" pitchFamily="34" charset="0"/>
              </a:rPr>
              <a:t>Κοινές Υπουργικές Αποφάσεις που έχουν εκδοθεί κατ’ εξουσιοδότηση των </a:t>
            </a: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νόμων</a:t>
            </a:r>
          </a:p>
          <a:p>
            <a:pPr marL="720000" indent="-342900">
              <a:buClr>
                <a:srgbClr val="3399FF"/>
              </a:buClr>
              <a:buSzPct val="90000"/>
              <a:buFont typeface="Wingdings" pitchFamily="2" charset="2"/>
              <a:buChar char="Ø"/>
            </a:pP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Ερμηνευτικές </a:t>
            </a:r>
            <a:r>
              <a:rPr lang="el-GR" sz="1800" b="1" dirty="0">
                <a:latin typeface="Tahoma" pitchFamily="34" charset="0"/>
                <a:ea typeface="Tahoma" pitchFamily="34" charset="0"/>
                <a:cs typeface="Tahoma" pitchFamily="34" charset="0"/>
              </a:rPr>
              <a:t>Εγκυκλίους και έγγραφα ασφαλιστικών </a:t>
            </a: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φορέων</a:t>
            </a:r>
          </a:p>
          <a:p>
            <a:pPr marL="360000" indent="0" algn="just">
              <a:buClr>
                <a:srgbClr val="3399FF"/>
              </a:buClr>
              <a:buSzPct val="90000"/>
            </a:pP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τα οποία, </a:t>
            </a:r>
            <a:r>
              <a:rPr lang="el-GR" sz="1800" b="1" dirty="0">
                <a:latin typeface="Tahoma" pitchFamily="34" charset="0"/>
                <a:ea typeface="Tahoma" pitchFamily="34" charset="0"/>
                <a:cs typeface="Tahoma" pitchFamily="34" charset="0"/>
              </a:rPr>
              <a:t>είτε ορίζουν το θεσμικό πλαίσιο κοινωνικής </a:t>
            </a: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ασφάλισης, </a:t>
            </a:r>
            <a:r>
              <a:rPr lang="el-GR" sz="1800" b="1" dirty="0">
                <a:latin typeface="Tahoma" pitchFamily="34" charset="0"/>
                <a:ea typeface="Tahoma" pitchFamily="34" charset="0"/>
                <a:cs typeface="Tahoma" pitchFamily="34" charset="0"/>
              </a:rPr>
              <a:t>είτε ρυθμίζουν ειδικότερα θέματα για κάθε ασφαλιστικό φορέα. </a:t>
            </a:r>
            <a:endParaRPr lang="el-GR" sz="18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 algn="just">
              <a:spcBef>
                <a:spcPts val="600"/>
              </a:spcBef>
              <a:buClr>
                <a:srgbClr val="3399FF"/>
              </a:buClr>
              <a:buSzPct val="90000"/>
              <a:buFont typeface="Wingdings" pitchFamily="2" charset="2"/>
              <a:buChar char="§"/>
            </a:pP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Οι διατάξεις της ασφαλιστικής νομοθεσίας βρίσκονται διάσπαρτες και σε νομοθετήματα που ρυθμίζουν διάφορα άλλα θέματα (συχνά υπό τον τίτλο «και άλλες διατάξεις»). </a:t>
            </a:r>
          </a:p>
          <a:p>
            <a:pPr marL="342900" indent="-342900" algn="just">
              <a:spcBef>
                <a:spcPts val="600"/>
              </a:spcBef>
              <a:buClr>
                <a:srgbClr val="3399FF"/>
              </a:buClr>
              <a:buSzPct val="90000"/>
              <a:buFont typeface="Wingdings" pitchFamily="2" charset="2"/>
              <a:buChar char="§"/>
            </a:pP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Επιπλέον είναι </a:t>
            </a:r>
            <a:r>
              <a:rPr lang="el-GR" sz="1800" b="1" dirty="0">
                <a:latin typeface="Tahoma" pitchFamily="34" charset="0"/>
                <a:ea typeface="Tahoma" pitchFamily="34" charset="0"/>
                <a:cs typeface="Tahoma" pitchFamily="34" charset="0"/>
              </a:rPr>
              <a:t>σύνηθες φαινόμενο να επέρχονται νομοθετικές μεταβολές στον τομέα αυτό (με τροποποιήσεις, αντικαταστάσεις ή καταργήσεις νόμων κλπ</a:t>
            </a: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).</a:t>
            </a:r>
            <a:endParaRPr lang="en-US" sz="18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 idx="4294967295"/>
          </p:nvPr>
        </p:nvSpPr>
        <p:spPr>
          <a:xfrm>
            <a:off x="0" y="160338"/>
            <a:ext cx="9144000" cy="601662"/>
          </a:xfrm>
          <a:solidFill>
            <a:schemeClr val="accent3">
              <a:lumMod val="75000"/>
            </a:schemeClr>
          </a:solidFill>
        </p:spPr>
        <p:txBody>
          <a:bodyPr tIns="108000" bIns="0">
            <a:no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               </a:t>
            </a:r>
            <a:r>
              <a:rPr lang="el-GR" sz="2000" b="1" dirty="0" smtClean="0">
                <a:solidFill>
                  <a:schemeClr val="bg1"/>
                </a:solidFill>
              </a:rPr>
              <a:t/>
            </a:r>
            <a:br>
              <a:rPr lang="el-GR" sz="2000" b="1" dirty="0" smtClean="0">
                <a:solidFill>
                  <a:schemeClr val="bg1"/>
                </a:solidFill>
              </a:rPr>
            </a:br>
            <a:r>
              <a:rPr lang="el-GR" sz="2000" b="1" dirty="0" smtClean="0">
                <a:solidFill>
                  <a:schemeClr val="bg1"/>
                </a:solidFill>
              </a:rPr>
              <a:t>             </a:t>
            </a:r>
            <a:r>
              <a:rPr lang="el-GR" sz="2800" b="1" dirty="0" smtClean="0">
                <a:solidFill>
                  <a:schemeClr val="bg1"/>
                </a:solidFill>
              </a:rPr>
              <a:t>Ψηφιοποίηση Ασφαλιστικής Νομοθεσίας &amp; Παροχών</a:t>
            </a:r>
            <a:br>
              <a:rPr lang="el-GR" sz="2800" b="1" dirty="0" smtClean="0">
                <a:solidFill>
                  <a:schemeClr val="bg1"/>
                </a:solidFill>
              </a:rPr>
            </a:br>
            <a:endParaRPr lang="el-GR" sz="2800" b="1" dirty="0">
              <a:solidFill>
                <a:schemeClr val="bg1"/>
              </a:solidFill>
            </a:endParaRPr>
          </a:p>
        </p:txBody>
      </p:sp>
      <p:sp>
        <p:nvSpPr>
          <p:cNvPr id="8" name="Rectangle 2"/>
          <p:cNvSpPr txBox="1">
            <a:spLocks/>
          </p:cNvSpPr>
          <p:nvPr/>
        </p:nvSpPr>
        <p:spPr>
          <a:xfrm>
            <a:off x="0" y="160020"/>
            <a:ext cx="610830" cy="600891"/>
          </a:xfrm>
          <a:prstGeom prst="rect">
            <a:avLst/>
          </a:prstGeom>
          <a:solidFill>
            <a:schemeClr val="accent2">
              <a:alpha val="98000"/>
            </a:schemeClr>
          </a:solidFill>
        </p:spPr>
        <p:txBody>
          <a:bodyPr vert="horz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4</a:t>
            </a:r>
            <a:endParaRPr kumimoji="0" lang="el-GR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4" name="20 - Ομάδα"/>
          <p:cNvGrpSpPr/>
          <p:nvPr/>
        </p:nvGrpSpPr>
        <p:grpSpPr>
          <a:xfrm>
            <a:off x="0" y="6257924"/>
            <a:ext cx="9134476" cy="557213"/>
            <a:chOff x="0" y="6010276"/>
            <a:chExt cx="9134476" cy="804862"/>
          </a:xfrm>
        </p:grpSpPr>
        <p:pic>
          <p:nvPicPr>
            <p:cNvPr id="22" name="21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7653" t="8480" r="86022" b="23638"/>
            <a:stretch>
              <a:fillRect/>
            </a:stretch>
          </p:blipFill>
          <p:spPr>
            <a:xfrm>
              <a:off x="2362199" y="6043613"/>
              <a:ext cx="752475" cy="713906"/>
            </a:xfrm>
            <a:prstGeom prst="rect">
              <a:avLst/>
            </a:prstGeom>
          </p:spPr>
        </p:pic>
        <p:sp>
          <p:nvSpPr>
            <p:cNvPr id="23" name="22 - Ορθογώνιο"/>
            <p:cNvSpPr/>
            <p:nvPr/>
          </p:nvSpPr>
          <p:spPr>
            <a:xfrm>
              <a:off x="6784975" y="6010276"/>
              <a:ext cx="2349501" cy="79771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pic>
          <p:nvPicPr>
            <p:cNvPr id="24" name="23 - Εικόνα" descr="footer.jpg"/>
            <p:cNvPicPr>
              <a:picLocks noChangeAspect="1"/>
            </p:cNvPicPr>
            <p:nvPr/>
          </p:nvPicPr>
          <p:blipFill>
            <a:blip r:embed="rId4" cstate="print"/>
            <a:srcRect l="78605" t="8702" r="564" b="8428"/>
            <a:stretch>
              <a:fillRect/>
            </a:stretch>
          </p:blipFill>
          <p:spPr>
            <a:xfrm>
              <a:off x="7391400" y="6184062"/>
              <a:ext cx="1535113" cy="472325"/>
            </a:xfrm>
            <a:prstGeom prst="rect">
              <a:avLst/>
            </a:prstGeom>
          </p:spPr>
        </p:pic>
        <p:sp>
          <p:nvSpPr>
            <p:cNvPr id="25" name="24 - Ορθογώνιο"/>
            <p:cNvSpPr/>
            <p:nvPr/>
          </p:nvSpPr>
          <p:spPr>
            <a:xfrm>
              <a:off x="0" y="6060282"/>
              <a:ext cx="1739153" cy="7548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pic>
          <p:nvPicPr>
            <p:cNvPr id="26" name="25 - Εικόνα" descr="espa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7717" y="6055242"/>
              <a:ext cx="1404370" cy="712013"/>
            </a:xfrm>
            <a:prstGeom prst="rect">
              <a:avLst/>
            </a:prstGeom>
          </p:spPr>
        </p:pic>
        <p:pic>
          <p:nvPicPr>
            <p:cNvPr id="27" name="Picture 2" descr="C:\Documents and Settings\milt\Desktop\Φάκελος\ps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545437" y="6045728"/>
              <a:ext cx="695324" cy="723780"/>
            </a:xfrm>
            <a:prstGeom prst="rect">
              <a:avLst/>
            </a:prstGeom>
            <a:noFill/>
          </p:spPr>
        </p:pic>
        <p:pic>
          <p:nvPicPr>
            <p:cNvPr id="28" name="27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39577" r="13882"/>
            <a:stretch>
              <a:fillRect/>
            </a:stretch>
          </p:blipFill>
          <p:spPr>
            <a:xfrm>
              <a:off x="3115723" y="6044812"/>
              <a:ext cx="4123277" cy="710793"/>
            </a:xfrm>
            <a:prstGeom prst="rect">
              <a:avLst/>
            </a:prstGeom>
          </p:spPr>
        </p:pic>
        <p:pic>
          <p:nvPicPr>
            <p:cNvPr id="29" name="28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81012" r="14462" b="76165"/>
            <a:stretch>
              <a:fillRect/>
            </a:stretch>
          </p:blipFill>
          <p:spPr>
            <a:xfrm>
              <a:off x="3115723" y="6044813"/>
              <a:ext cx="356616" cy="165964"/>
            </a:xfrm>
            <a:prstGeom prst="rect">
              <a:avLst/>
            </a:prstGeom>
          </p:spPr>
        </p:pic>
      </p:grp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107504" y="952500"/>
            <a:ext cx="8784976" cy="5393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04788" indent="-204788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>
              <a:defRPr/>
            </a:pPr>
            <a:endParaRPr lang="el-GR" sz="2000" b="1" u="sng" kern="0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defRPr/>
            </a:pPr>
            <a:r>
              <a:rPr lang="el-GR" sz="2000" b="1" u="sng" kern="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ΣΤΟΧΟΣ ΤΟΥ ΕΡΓΟΥ</a:t>
            </a:r>
            <a:endParaRPr lang="en-US" sz="2000" b="1" u="sng" kern="0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>
              <a:spcBef>
                <a:spcPts val="1800"/>
              </a:spcBef>
              <a:buClr>
                <a:srgbClr val="3399FF"/>
              </a:buClr>
              <a:buSzPct val="90000"/>
              <a:buFont typeface="Wingdings" pitchFamily="2" charset="2"/>
              <a:buChar char="Ø"/>
              <a:defRPr/>
            </a:pP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Η </a:t>
            </a:r>
            <a:r>
              <a:rPr lang="el-GR" sz="18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δημιουργία</a:t>
            </a: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ενός Ολοκληρωμένου Πληροφοριακού Συστήματος </a:t>
            </a:r>
            <a:r>
              <a:rPr lang="el-GR" sz="18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(ΟΠΣ)</a:t>
            </a:r>
          </a:p>
          <a:p>
            <a:pPr marL="720000" lvl="1" indent="-252000" algn="just">
              <a:spcBef>
                <a:spcPts val="300"/>
              </a:spcBef>
              <a:buClr>
                <a:srgbClr val="3399FF"/>
              </a:buClr>
              <a:buSzPct val="90000"/>
              <a:buFont typeface="Arial" pitchFamily="34" charset="0"/>
              <a:buChar char="•"/>
              <a:defRPr/>
            </a:pP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που θα </a:t>
            </a:r>
            <a:r>
              <a:rPr lang="el-GR" sz="18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αυτοματοποιήσει</a:t>
            </a: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την διαδικασία διαχείρισης της Ασφαλιστικής Νομοθεσίας  που διέπει το σύνολο των Φορέων Κοινωνικής Ασφάλισης (ΦΚΑ)</a:t>
            </a:r>
            <a:endParaRPr lang="en-US" sz="18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>
              <a:spcBef>
                <a:spcPts val="1800"/>
              </a:spcBef>
              <a:buClr>
                <a:srgbClr val="3399FF"/>
              </a:buClr>
              <a:buSzPct val="90000"/>
              <a:buFont typeface="Wingdings" pitchFamily="2" charset="2"/>
              <a:buChar char="Ø"/>
            </a:pP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Δηλαδή, ένα </a:t>
            </a:r>
            <a:r>
              <a:rPr lang="el-GR" sz="18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Νέο Σύστημα</a:t>
            </a: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στο οποίο έχει πραγματοποιηθεί 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  <a:endParaRPr lang="el-GR" sz="18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720000" lvl="1" indent="-252000" algn="just">
              <a:spcBef>
                <a:spcPts val="300"/>
              </a:spcBef>
              <a:buClr>
                <a:srgbClr val="3399FF"/>
              </a:buClr>
              <a:buSzPct val="90000"/>
              <a:buFont typeface="Arial" pitchFamily="34" charset="0"/>
              <a:buChar char="•"/>
              <a:defRPr/>
            </a:pPr>
            <a:r>
              <a:rPr lang="el-GR" sz="18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Κωδικοποίηση</a:t>
            </a: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l-GR" sz="18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Συσχέτιση</a:t>
            </a: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και </a:t>
            </a:r>
            <a:r>
              <a:rPr lang="el-GR" sz="18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Κατηγοριοποίηση </a:t>
            </a:r>
          </a:p>
          <a:p>
            <a:pPr marL="720000" lvl="1" indent="0" algn="just">
              <a:buClr>
                <a:srgbClr val="3399FF"/>
              </a:buClr>
              <a:buSzPct val="90000"/>
            </a:pP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της Ασφαλιστικής Νομοθεσίας ανά θεματική περιοχή </a:t>
            </a:r>
          </a:p>
          <a:p>
            <a:pPr marL="342900" lvl="1" indent="-342900" algn="just">
              <a:spcBef>
                <a:spcPts val="1800"/>
              </a:spcBef>
              <a:buClr>
                <a:srgbClr val="3399FF"/>
              </a:buClr>
              <a:buSzPct val="90000"/>
              <a:buFont typeface="Wingdings" pitchFamily="2" charset="2"/>
              <a:buChar char="Ø"/>
            </a:pP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Δημιουργώντας ένα </a:t>
            </a:r>
            <a:r>
              <a:rPr lang="el-GR" sz="18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Τελικό</a:t>
            </a: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l-GR" sz="18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Προϊόν</a:t>
            </a: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που θα αξιοποιείται μέσα από τη λειτουργικότητα του συστήματος  με τέτοιο τρόπο ώστε να </a:t>
            </a:r>
            <a:r>
              <a:rPr lang="el-GR" sz="18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παρέχει </a:t>
            </a:r>
            <a:r>
              <a:rPr lang="en-US" sz="18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  <a:endParaRPr lang="el-GR" sz="1800" b="1" u="sng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720000" lvl="1" indent="-252000" algn="just">
              <a:spcBef>
                <a:spcPts val="300"/>
              </a:spcBef>
              <a:buClr>
                <a:srgbClr val="3399FF"/>
              </a:buClr>
              <a:buSzPct val="90000"/>
              <a:buFont typeface="Arial" pitchFamily="34" charset="0"/>
              <a:buChar char="•"/>
              <a:defRPr/>
            </a:pPr>
            <a:r>
              <a:rPr lang="el-GR" sz="18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Έγκυρη</a:t>
            </a: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l-GR" sz="18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Εύχρηστη</a:t>
            </a: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και </a:t>
            </a:r>
            <a:r>
              <a:rPr lang="el-GR" sz="18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Πλήρη</a:t>
            </a: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ενημέρωση των χρηστών σχετικά με την Ασφαλιστική Νομοθεσία.   </a:t>
            </a:r>
          </a:p>
          <a:p>
            <a:pPr marL="0" indent="0" algn="ctr">
              <a:spcBef>
                <a:spcPct val="50000"/>
              </a:spcBef>
              <a:buClr>
                <a:srgbClr val="3399FF"/>
              </a:buClr>
              <a:buSzPct val="90000"/>
            </a:pPr>
            <a:endParaRPr lang="en-US" sz="18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indent="0" algn="ctr">
              <a:spcBef>
                <a:spcPct val="50000"/>
              </a:spcBef>
              <a:buClr>
                <a:srgbClr val="3399FF"/>
              </a:buClr>
              <a:buSzPct val="90000"/>
            </a:pPr>
            <a:endParaRPr lang="en-US" sz="18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 idx="4294967295"/>
          </p:nvPr>
        </p:nvSpPr>
        <p:spPr>
          <a:xfrm>
            <a:off x="0" y="160338"/>
            <a:ext cx="9144000" cy="601662"/>
          </a:xfrm>
          <a:solidFill>
            <a:schemeClr val="accent3">
              <a:lumMod val="75000"/>
            </a:schemeClr>
          </a:solidFill>
        </p:spPr>
        <p:txBody>
          <a:bodyPr tIns="108000" bIns="0">
            <a:no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               </a:t>
            </a:r>
            <a:r>
              <a:rPr lang="el-GR" sz="2000" b="1" dirty="0" smtClean="0">
                <a:solidFill>
                  <a:schemeClr val="bg1"/>
                </a:solidFill>
              </a:rPr>
              <a:t/>
            </a:r>
            <a:br>
              <a:rPr lang="el-GR" sz="2000" b="1" dirty="0" smtClean="0">
                <a:solidFill>
                  <a:schemeClr val="bg1"/>
                </a:solidFill>
              </a:rPr>
            </a:br>
            <a:r>
              <a:rPr lang="el-GR" sz="2000" b="1" dirty="0" smtClean="0">
                <a:solidFill>
                  <a:schemeClr val="bg1"/>
                </a:solidFill>
              </a:rPr>
              <a:t>             </a:t>
            </a:r>
            <a:r>
              <a:rPr lang="el-GR" sz="2800" b="1" dirty="0" smtClean="0">
                <a:solidFill>
                  <a:schemeClr val="bg1"/>
                </a:solidFill>
              </a:rPr>
              <a:t>Ψηφιοποίηση Ασφαλιστικής Νομοθεσίας &amp; Παροχών</a:t>
            </a:r>
            <a:br>
              <a:rPr lang="el-GR" sz="2800" b="1" dirty="0" smtClean="0">
                <a:solidFill>
                  <a:schemeClr val="bg1"/>
                </a:solidFill>
              </a:rPr>
            </a:br>
            <a:endParaRPr lang="el-GR" sz="2800" b="1" dirty="0">
              <a:solidFill>
                <a:schemeClr val="bg1"/>
              </a:solidFill>
            </a:endParaRPr>
          </a:p>
        </p:txBody>
      </p:sp>
      <p:sp>
        <p:nvSpPr>
          <p:cNvPr id="8" name="Rectangle 2"/>
          <p:cNvSpPr txBox="1">
            <a:spLocks/>
          </p:cNvSpPr>
          <p:nvPr/>
        </p:nvSpPr>
        <p:spPr>
          <a:xfrm>
            <a:off x="0" y="160020"/>
            <a:ext cx="610830" cy="600891"/>
          </a:xfrm>
          <a:prstGeom prst="rect">
            <a:avLst/>
          </a:prstGeom>
          <a:solidFill>
            <a:schemeClr val="accent2">
              <a:alpha val="98000"/>
            </a:schemeClr>
          </a:solidFill>
        </p:spPr>
        <p:txBody>
          <a:bodyPr vert="horz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5</a:t>
            </a:r>
            <a:endParaRPr kumimoji="0" lang="el-GR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3" name="20 - Ομάδα"/>
          <p:cNvGrpSpPr/>
          <p:nvPr/>
        </p:nvGrpSpPr>
        <p:grpSpPr>
          <a:xfrm>
            <a:off x="0" y="6257924"/>
            <a:ext cx="9134476" cy="557213"/>
            <a:chOff x="0" y="6010276"/>
            <a:chExt cx="9134476" cy="804862"/>
          </a:xfrm>
        </p:grpSpPr>
        <p:pic>
          <p:nvPicPr>
            <p:cNvPr id="22" name="21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7653" t="8480" r="86022" b="23638"/>
            <a:stretch>
              <a:fillRect/>
            </a:stretch>
          </p:blipFill>
          <p:spPr>
            <a:xfrm>
              <a:off x="2362199" y="6043613"/>
              <a:ext cx="752475" cy="713906"/>
            </a:xfrm>
            <a:prstGeom prst="rect">
              <a:avLst/>
            </a:prstGeom>
          </p:spPr>
        </p:pic>
        <p:sp>
          <p:nvSpPr>
            <p:cNvPr id="23" name="22 - Ορθογώνιο"/>
            <p:cNvSpPr/>
            <p:nvPr/>
          </p:nvSpPr>
          <p:spPr>
            <a:xfrm>
              <a:off x="6784975" y="6010276"/>
              <a:ext cx="2349501" cy="79771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pic>
          <p:nvPicPr>
            <p:cNvPr id="24" name="23 - Εικόνα" descr="footer.jpg"/>
            <p:cNvPicPr>
              <a:picLocks noChangeAspect="1"/>
            </p:cNvPicPr>
            <p:nvPr/>
          </p:nvPicPr>
          <p:blipFill>
            <a:blip r:embed="rId4" cstate="print"/>
            <a:srcRect l="78605" t="8702" r="564" b="8428"/>
            <a:stretch>
              <a:fillRect/>
            </a:stretch>
          </p:blipFill>
          <p:spPr>
            <a:xfrm>
              <a:off x="7391400" y="6184062"/>
              <a:ext cx="1535113" cy="472325"/>
            </a:xfrm>
            <a:prstGeom prst="rect">
              <a:avLst/>
            </a:prstGeom>
          </p:spPr>
        </p:pic>
        <p:sp>
          <p:nvSpPr>
            <p:cNvPr id="25" name="24 - Ορθογώνιο"/>
            <p:cNvSpPr/>
            <p:nvPr/>
          </p:nvSpPr>
          <p:spPr>
            <a:xfrm>
              <a:off x="0" y="6060282"/>
              <a:ext cx="1739153" cy="7548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pic>
          <p:nvPicPr>
            <p:cNvPr id="26" name="25 - Εικόνα" descr="espa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7717" y="6055242"/>
              <a:ext cx="1404370" cy="712013"/>
            </a:xfrm>
            <a:prstGeom prst="rect">
              <a:avLst/>
            </a:prstGeom>
          </p:spPr>
        </p:pic>
        <p:pic>
          <p:nvPicPr>
            <p:cNvPr id="27" name="Picture 2" descr="C:\Documents and Settings\milt\Desktop\Φάκελος\ps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545437" y="6045728"/>
              <a:ext cx="695324" cy="723780"/>
            </a:xfrm>
            <a:prstGeom prst="rect">
              <a:avLst/>
            </a:prstGeom>
            <a:noFill/>
          </p:spPr>
        </p:pic>
        <p:pic>
          <p:nvPicPr>
            <p:cNvPr id="28" name="27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39577" r="13882"/>
            <a:stretch>
              <a:fillRect/>
            </a:stretch>
          </p:blipFill>
          <p:spPr>
            <a:xfrm>
              <a:off x="3115723" y="6044812"/>
              <a:ext cx="4123277" cy="710793"/>
            </a:xfrm>
            <a:prstGeom prst="rect">
              <a:avLst/>
            </a:prstGeom>
          </p:spPr>
        </p:pic>
        <p:pic>
          <p:nvPicPr>
            <p:cNvPr id="29" name="28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81012" r="14462" b="76165"/>
            <a:stretch>
              <a:fillRect/>
            </a:stretch>
          </p:blipFill>
          <p:spPr>
            <a:xfrm>
              <a:off x="3115723" y="6044813"/>
              <a:ext cx="356616" cy="165964"/>
            </a:xfrm>
            <a:prstGeom prst="rect">
              <a:avLst/>
            </a:prstGeom>
          </p:spPr>
        </p:pic>
      </p:grp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107504" y="952500"/>
            <a:ext cx="8784976" cy="449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04788" indent="-204788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indent="0" algn="ctr">
              <a:spcBef>
                <a:spcPts val="1800"/>
              </a:spcBef>
              <a:buClr>
                <a:srgbClr val="3399FF"/>
              </a:buClr>
              <a:buSzPct val="90000"/>
            </a:pPr>
            <a:endParaRPr lang="el-GR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indent="0" algn="ctr">
              <a:spcBef>
                <a:spcPts val="600"/>
              </a:spcBef>
              <a:buClr>
                <a:srgbClr val="3399FF"/>
              </a:buClr>
              <a:buSzPct val="90000"/>
            </a:pPr>
            <a:r>
              <a:rPr lang="el-GR" sz="20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ΧΡΗΣΤΕΣ  ΩΦΕΛΟΥΜΕΝΟΙ  ΤΟΥ  ΕΡΓΟΥ</a:t>
            </a:r>
            <a:endParaRPr lang="en-US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en-US" sz="1800" b="1" dirty="0" smtClean="0">
              <a:latin typeface="tahoma "/>
            </a:endParaRPr>
          </a:p>
          <a:p>
            <a:pPr lvl="0" algn="just">
              <a:spcBef>
                <a:spcPts val="600"/>
              </a:spcBef>
              <a:buFont typeface="Wingdings" pitchFamily="2" charset="2"/>
              <a:buChar char="Ø"/>
            </a:pPr>
            <a:r>
              <a:rPr lang="el-GR" sz="18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Οι ΦΚΑ </a:t>
            </a: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και οι επιμέρους τομείς τους, ως χρήστες αλλά και ωφελούμενοι του </a:t>
            </a: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έργου</a:t>
            </a:r>
            <a:endParaRPr lang="el-GR" sz="18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algn="just">
              <a:spcBef>
                <a:spcPts val="600"/>
              </a:spcBef>
              <a:buFont typeface="Wingdings" pitchFamily="2" charset="2"/>
              <a:buChar char="Ø"/>
            </a:pPr>
            <a:r>
              <a:rPr lang="el-GR" sz="18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Το σύνολο των νομικών </a:t>
            </a: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που </a:t>
            </a: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ασχολούνται με την ασφαλιστική νομοθεσία (από </a:t>
            </a: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ΓΓΚΑ, </a:t>
            </a: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από Υπ. Εργασίας, λοιποί νομικοί),</a:t>
            </a:r>
          </a:p>
          <a:p>
            <a:pPr lvl="0" algn="just">
              <a:spcBef>
                <a:spcPts val="600"/>
              </a:spcBef>
              <a:buFont typeface="Wingdings" pitchFamily="2" charset="2"/>
              <a:buChar char="Ø"/>
            </a:pPr>
            <a:r>
              <a:rPr lang="el-GR" sz="18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Το σύνολο των ασφαλισμένων</a:t>
            </a: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που τους ενδιαφέρει να γνωρίζουν το νομοθετικό πλαίσιο που διέπει τις σχέσεις τους με το ασφαλιστικό σύστημα (γενικά αλλά και ατομικευμένα (δυνητικά όλοι οι Έλληνες),</a:t>
            </a:r>
          </a:p>
          <a:p>
            <a:pPr lvl="0" algn="just">
              <a:spcBef>
                <a:spcPts val="600"/>
              </a:spcBef>
              <a:buFont typeface="Wingdings" pitchFamily="2" charset="2"/>
              <a:buChar char="Ø"/>
            </a:pPr>
            <a:r>
              <a:rPr lang="el-GR" sz="18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Το σύνολο των εταιριών</a:t>
            </a: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που τους ενδιαφέρει να γνωρίζουν το νομοθετικό πλαίσιο που διέπει τις σχέσεις τους με το ασφαλιστικό σύστημα (γενικά αλλά και </a:t>
            </a:r>
            <a:r>
              <a:rPr lang="el-GR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ατομικευμένα).</a:t>
            </a:r>
            <a:endParaRPr lang="el-GR" sz="18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 algn="just">
              <a:spcBef>
                <a:spcPts val="600"/>
              </a:spcBef>
              <a:buClr>
                <a:srgbClr val="3399FF"/>
              </a:buClr>
              <a:buSzPct val="90000"/>
              <a:buFont typeface="Wingdings" pitchFamily="2" charset="2"/>
              <a:buChar char="§"/>
            </a:pPr>
            <a:endParaRPr lang="en-US" sz="1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 idx="4294967295"/>
          </p:nvPr>
        </p:nvSpPr>
        <p:spPr>
          <a:xfrm>
            <a:off x="0" y="160338"/>
            <a:ext cx="9144000" cy="601662"/>
          </a:xfrm>
          <a:solidFill>
            <a:schemeClr val="accent3">
              <a:lumMod val="75000"/>
            </a:schemeClr>
          </a:solidFill>
        </p:spPr>
        <p:txBody>
          <a:bodyPr tIns="108000" bIns="0">
            <a:no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               </a:t>
            </a:r>
            <a:r>
              <a:rPr lang="el-GR" sz="2000" b="1" dirty="0" smtClean="0">
                <a:solidFill>
                  <a:schemeClr val="bg1"/>
                </a:solidFill>
              </a:rPr>
              <a:t/>
            </a:r>
            <a:br>
              <a:rPr lang="el-GR" sz="2000" b="1" dirty="0" smtClean="0">
                <a:solidFill>
                  <a:schemeClr val="bg1"/>
                </a:solidFill>
              </a:rPr>
            </a:br>
            <a:r>
              <a:rPr lang="el-GR" sz="2000" b="1" dirty="0" smtClean="0">
                <a:solidFill>
                  <a:schemeClr val="bg1"/>
                </a:solidFill>
              </a:rPr>
              <a:t>             </a:t>
            </a:r>
            <a:r>
              <a:rPr lang="el-GR" sz="2800" b="1" dirty="0" smtClean="0">
                <a:solidFill>
                  <a:schemeClr val="bg1"/>
                </a:solidFill>
              </a:rPr>
              <a:t>Ψηφιοποίηση Ασφαλιστικής Νομοθεσίας &amp; Παροχών</a:t>
            </a:r>
            <a:br>
              <a:rPr lang="el-GR" sz="2800" b="1" dirty="0" smtClean="0">
                <a:solidFill>
                  <a:schemeClr val="bg1"/>
                </a:solidFill>
              </a:rPr>
            </a:br>
            <a:endParaRPr lang="el-GR" sz="2800" b="1" dirty="0">
              <a:solidFill>
                <a:schemeClr val="bg1"/>
              </a:solidFill>
            </a:endParaRPr>
          </a:p>
        </p:txBody>
      </p:sp>
      <p:sp>
        <p:nvSpPr>
          <p:cNvPr id="8" name="Rectangle 2"/>
          <p:cNvSpPr txBox="1">
            <a:spLocks/>
          </p:cNvSpPr>
          <p:nvPr/>
        </p:nvSpPr>
        <p:spPr>
          <a:xfrm>
            <a:off x="0" y="160020"/>
            <a:ext cx="610830" cy="600891"/>
          </a:xfrm>
          <a:prstGeom prst="rect">
            <a:avLst/>
          </a:prstGeom>
          <a:solidFill>
            <a:schemeClr val="accent2">
              <a:alpha val="98000"/>
            </a:schemeClr>
          </a:solidFill>
        </p:spPr>
        <p:txBody>
          <a:bodyPr vert="horz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6</a:t>
            </a:r>
            <a:endParaRPr kumimoji="0" lang="el-GR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4" name="20 - Ομάδα"/>
          <p:cNvGrpSpPr/>
          <p:nvPr/>
        </p:nvGrpSpPr>
        <p:grpSpPr>
          <a:xfrm>
            <a:off x="0" y="6257924"/>
            <a:ext cx="9134476" cy="557213"/>
            <a:chOff x="0" y="6010276"/>
            <a:chExt cx="9134476" cy="804862"/>
          </a:xfrm>
        </p:grpSpPr>
        <p:pic>
          <p:nvPicPr>
            <p:cNvPr id="22" name="21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7653" t="8480" r="86022" b="23638"/>
            <a:stretch>
              <a:fillRect/>
            </a:stretch>
          </p:blipFill>
          <p:spPr>
            <a:xfrm>
              <a:off x="2362199" y="6043613"/>
              <a:ext cx="752475" cy="713906"/>
            </a:xfrm>
            <a:prstGeom prst="rect">
              <a:avLst/>
            </a:prstGeom>
          </p:spPr>
        </p:pic>
        <p:sp>
          <p:nvSpPr>
            <p:cNvPr id="23" name="22 - Ορθογώνιο"/>
            <p:cNvSpPr/>
            <p:nvPr/>
          </p:nvSpPr>
          <p:spPr>
            <a:xfrm>
              <a:off x="6784975" y="6010276"/>
              <a:ext cx="2349501" cy="79771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pic>
          <p:nvPicPr>
            <p:cNvPr id="24" name="23 - Εικόνα" descr="footer.jpg"/>
            <p:cNvPicPr>
              <a:picLocks noChangeAspect="1"/>
            </p:cNvPicPr>
            <p:nvPr/>
          </p:nvPicPr>
          <p:blipFill>
            <a:blip r:embed="rId4" cstate="print"/>
            <a:srcRect l="78605" t="8702" r="564" b="8428"/>
            <a:stretch>
              <a:fillRect/>
            </a:stretch>
          </p:blipFill>
          <p:spPr>
            <a:xfrm>
              <a:off x="7391400" y="6184062"/>
              <a:ext cx="1535113" cy="472325"/>
            </a:xfrm>
            <a:prstGeom prst="rect">
              <a:avLst/>
            </a:prstGeom>
          </p:spPr>
        </p:pic>
        <p:sp>
          <p:nvSpPr>
            <p:cNvPr id="25" name="24 - Ορθογώνιο"/>
            <p:cNvSpPr/>
            <p:nvPr/>
          </p:nvSpPr>
          <p:spPr>
            <a:xfrm>
              <a:off x="0" y="6060282"/>
              <a:ext cx="1739153" cy="7548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pic>
          <p:nvPicPr>
            <p:cNvPr id="26" name="25 - Εικόνα" descr="espa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7717" y="6055242"/>
              <a:ext cx="1404370" cy="712013"/>
            </a:xfrm>
            <a:prstGeom prst="rect">
              <a:avLst/>
            </a:prstGeom>
          </p:spPr>
        </p:pic>
        <p:pic>
          <p:nvPicPr>
            <p:cNvPr id="27" name="Picture 2" descr="C:\Documents and Settings\milt\Desktop\Φάκελος\ps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545437" y="6045728"/>
              <a:ext cx="695324" cy="723780"/>
            </a:xfrm>
            <a:prstGeom prst="rect">
              <a:avLst/>
            </a:prstGeom>
            <a:noFill/>
          </p:spPr>
        </p:pic>
        <p:pic>
          <p:nvPicPr>
            <p:cNvPr id="28" name="27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39577" r="13882"/>
            <a:stretch>
              <a:fillRect/>
            </a:stretch>
          </p:blipFill>
          <p:spPr>
            <a:xfrm>
              <a:off x="3115723" y="6044812"/>
              <a:ext cx="4123277" cy="710793"/>
            </a:xfrm>
            <a:prstGeom prst="rect">
              <a:avLst/>
            </a:prstGeom>
          </p:spPr>
        </p:pic>
        <p:pic>
          <p:nvPicPr>
            <p:cNvPr id="29" name="28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81012" r="14462" b="76165"/>
            <a:stretch>
              <a:fillRect/>
            </a:stretch>
          </p:blipFill>
          <p:spPr>
            <a:xfrm>
              <a:off x="3115723" y="6044813"/>
              <a:ext cx="356616" cy="165964"/>
            </a:xfrm>
            <a:prstGeom prst="rect">
              <a:avLst/>
            </a:prstGeom>
          </p:spPr>
        </p:pic>
      </p:grp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107504" y="952500"/>
            <a:ext cx="8784976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04788" indent="-204788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indent="0" algn="ctr">
              <a:spcBef>
                <a:spcPts val="1800"/>
              </a:spcBef>
              <a:buClr>
                <a:srgbClr val="3399FF"/>
              </a:buClr>
              <a:buSzPct val="90000"/>
            </a:pPr>
            <a:endParaRPr lang="el-GR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indent="0" algn="ctr">
              <a:spcBef>
                <a:spcPts val="600"/>
              </a:spcBef>
              <a:buClr>
                <a:srgbClr val="3399FF"/>
              </a:buClr>
              <a:buSzPct val="90000"/>
            </a:pPr>
            <a:r>
              <a:rPr lang="el-GR" sz="20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ΑΝΤΙΚΕΙΜΕΝΟ  ΤΟΥ ΕΡΓΟΥ</a:t>
            </a:r>
            <a:endParaRPr lang="en-US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en-US" sz="1800" b="1" dirty="0" smtClean="0">
              <a:latin typeface="tahoma "/>
            </a:endParaRPr>
          </a:p>
          <a:p>
            <a:pPr algn="just"/>
            <a:r>
              <a:rPr lang="el-GR" sz="1800" b="1" dirty="0" smtClean="0">
                <a:latin typeface="tahoma "/>
              </a:rPr>
              <a:t>Το  έργο περιλαμβάνει την:</a:t>
            </a:r>
          </a:p>
          <a:p>
            <a:pPr marL="628650" lvl="1" indent="-171450">
              <a:spcBef>
                <a:spcPts val="1200"/>
              </a:spcBef>
              <a:buFont typeface="Arial" pitchFamily="34" charset="0"/>
              <a:buChar char="•"/>
            </a:pPr>
            <a:r>
              <a:rPr lang="el-GR" sz="1800" b="1" dirty="0" smtClean="0">
                <a:latin typeface="tahoma "/>
              </a:rPr>
              <a:t>Εκπόνηση Μελέτης Εφαρμογής</a:t>
            </a:r>
          </a:p>
          <a:p>
            <a:pPr marL="628650" lvl="1" indent="-171450" algn="just">
              <a:spcBef>
                <a:spcPts val="1200"/>
              </a:spcBef>
              <a:buFont typeface="Arial" pitchFamily="34" charset="0"/>
              <a:buChar char="•"/>
            </a:pPr>
            <a:r>
              <a:rPr lang="el-GR" sz="1800" b="1" dirty="0" smtClean="0">
                <a:latin typeface="tahoma "/>
              </a:rPr>
              <a:t>Συλλογή, Κωδικοποίηση – Συσχέτιση του Σώματος της Νομοθεσίας</a:t>
            </a:r>
          </a:p>
          <a:p>
            <a:pPr marL="628650" lvl="1" indent="-171450" algn="just">
              <a:spcBef>
                <a:spcPts val="1200"/>
              </a:spcBef>
              <a:buFont typeface="Arial" pitchFamily="34" charset="0"/>
              <a:buChar char="•"/>
            </a:pPr>
            <a:r>
              <a:rPr lang="el-GR" sz="1800" b="1" dirty="0" smtClean="0">
                <a:latin typeface="tahoma "/>
              </a:rPr>
              <a:t>Προμήθεια, Εγκατάσταση </a:t>
            </a:r>
            <a:r>
              <a:rPr lang="en-US" sz="1800" b="1" dirty="0" smtClean="0">
                <a:latin typeface="tahoma "/>
              </a:rPr>
              <a:t>H/W &amp; System S/W</a:t>
            </a:r>
            <a:endParaRPr lang="el-GR" sz="1800" b="1" dirty="0" smtClean="0">
              <a:latin typeface="tahoma "/>
            </a:endParaRPr>
          </a:p>
          <a:p>
            <a:pPr marL="628650" lvl="1" indent="-171450" algn="just">
              <a:spcBef>
                <a:spcPts val="1200"/>
              </a:spcBef>
              <a:buFont typeface="Arial" pitchFamily="34" charset="0"/>
              <a:buChar char="•"/>
            </a:pPr>
            <a:r>
              <a:rPr lang="el-GR" sz="1800" b="1" dirty="0" smtClean="0">
                <a:latin typeface="tahoma "/>
              </a:rPr>
              <a:t>Πλατφόρμας Αυτοματοποιημένης  Διαχείρισης και Διάχυσης της Νομοθεσίας  (</a:t>
            </a:r>
            <a:r>
              <a:rPr lang="en-US" sz="1800" b="1" dirty="0" smtClean="0">
                <a:latin typeface="tahoma "/>
              </a:rPr>
              <a:t>Oracle Policy Automation – OPA)</a:t>
            </a:r>
            <a:r>
              <a:rPr lang="el-GR" sz="1800" b="1" dirty="0" smtClean="0">
                <a:latin typeface="tahoma "/>
              </a:rPr>
              <a:t>	</a:t>
            </a:r>
          </a:p>
          <a:p>
            <a:pPr marL="628650" lvl="1" indent="-171450" algn="just">
              <a:spcBef>
                <a:spcPts val="1200"/>
              </a:spcBef>
              <a:buFont typeface="Arial" pitchFamily="34" charset="0"/>
              <a:buChar char="•"/>
            </a:pPr>
            <a:r>
              <a:rPr lang="el-GR" sz="1800" b="1" dirty="0" smtClean="0">
                <a:latin typeface="tahoma "/>
              </a:rPr>
              <a:t>Διαδικτυακή Πύλη Διάχυσης της Νομοθεσίας και Ηλεκτρονικές Υπηρεσίες</a:t>
            </a:r>
          </a:p>
          <a:p>
            <a:pPr marL="628650" lvl="1" indent="-171450" algn="just">
              <a:spcBef>
                <a:spcPts val="1200"/>
              </a:spcBef>
              <a:buFont typeface="Arial" pitchFamily="34" charset="0"/>
              <a:buChar char="•"/>
            </a:pPr>
            <a:r>
              <a:rPr lang="el-GR" sz="1800" b="1" dirty="0" smtClean="0">
                <a:latin typeface="tahoma "/>
              </a:rPr>
              <a:t>Εκπαίδευση Χρηστών (εσωτερικών και εξωτερικών) του συστήματος. </a:t>
            </a:r>
          </a:p>
          <a:p>
            <a:pPr marL="628650" lvl="1" indent="-171450" algn="just">
              <a:spcBef>
                <a:spcPts val="1200"/>
              </a:spcBef>
              <a:buFont typeface="Arial" pitchFamily="34" charset="0"/>
              <a:buChar char="•"/>
            </a:pPr>
            <a:r>
              <a:rPr lang="el-GR" sz="1800" b="1" dirty="0" smtClean="0">
                <a:latin typeface="tahoma "/>
              </a:rPr>
              <a:t>Υποστήριξη της Λειτουργίας του συστήματος</a:t>
            </a:r>
          </a:p>
          <a:p>
            <a:pPr marL="342900" indent="-342900" algn="just">
              <a:spcBef>
                <a:spcPts val="600"/>
              </a:spcBef>
              <a:buClr>
                <a:srgbClr val="3399FF"/>
              </a:buClr>
              <a:buSzPct val="90000"/>
              <a:buFont typeface="Wingdings" pitchFamily="2" charset="2"/>
              <a:buChar char="§"/>
            </a:pPr>
            <a:endParaRPr lang="en-US" sz="1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 idx="4294967295"/>
          </p:nvPr>
        </p:nvSpPr>
        <p:spPr>
          <a:xfrm>
            <a:off x="0" y="160338"/>
            <a:ext cx="9144000" cy="601662"/>
          </a:xfrm>
          <a:solidFill>
            <a:schemeClr val="accent3">
              <a:lumMod val="75000"/>
            </a:schemeClr>
          </a:solidFill>
        </p:spPr>
        <p:txBody>
          <a:bodyPr tIns="108000" bIns="0">
            <a:no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               </a:t>
            </a:r>
            <a:r>
              <a:rPr lang="el-GR" sz="2000" b="1" dirty="0" smtClean="0">
                <a:solidFill>
                  <a:schemeClr val="bg1"/>
                </a:solidFill>
              </a:rPr>
              <a:t/>
            </a:r>
            <a:br>
              <a:rPr lang="el-GR" sz="2000" b="1" dirty="0" smtClean="0">
                <a:solidFill>
                  <a:schemeClr val="bg1"/>
                </a:solidFill>
              </a:rPr>
            </a:br>
            <a:r>
              <a:rPr lang="el-GR" sz="2000" b="1" dirty="0" smtClean="0">
                <a:solidFill>
                  <a:schemeClr val="bg1"/>
                </a:solidFill>
              </a:rPr>
              <a:t>             </a:t>
            </a:r>
            <a:r>
              <a:rPr lang="el-GR" sz="2800" b="1" dirty="0" smtClean="0">
                <a:solidFill>
                  <a:schemeClr val="bg1"/>
                </a:solidFill>
              </a:rPr>
              <a:t>Ψηφιοποίηση Ασφαλιστικής Νομοθεσίας &amp; Παροχών</a:t>
            </a:r>
            <a:br>
              <a:rPr lang="el-GR" sz="2800" b="1" dirty="0" smtClean="0">
                <a:solidFill>
                  <a:schemeClr val="bg1"/>
                </a:solidFill>
              </a:rPr>
            </a:br>
            <a:endParaRPr lang="el-GR" sz="2800" b="1" dirty="0">
              <a:solidFill>
                <a:schemeClr val="bg1"/>
              </a:solidFill>
            </a:endParaRPr>
          </a:p>
        </p:txBody>
      </p:sp>
      <p:sp>
        <p:nvSpPr>
          <p:cNvPr id="8" name="Rectangle 2"/>
          <p:cNvSpPr txBox="1">
            <a:spLocks/>
          </p:cNvSpPr>
          <p:nvPr/>
        </p:nvSpPr>
        <p:spPr>
          <a:xfrm>
            <a:off x="0" y="160020"/>
            <a:ext cx="610830" cy="600891"/>
          </a:xfrm>
          <a:prstGeom prst="rect">
            <a:avLst/>
          </a:prstGeom>
          <a:solidFill>
            <a:schemeClr val="accent2">
              <a:alpha val="98000"/>
            </a:schemeClr>
          </a:solidFill>
        </p:spPr>
        <p:txBody>
          <a:bodyPr vert="horz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7</a:t>
            </a:r>
            <a:endParaRPr kumimoji="0" lang="el-GR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4" name="20 - Ομάδα"/>
          <p:cNvGrpSpPr/>
          <p:nvPr/>
        </p:nvGrpSpPr>
        <p:grpSpPr>
          <a:xfrm>
            <a:off x="0" y="6257924"/>
            <a:ext cx="9134476" cy="557213"/>
            <a:chOff x="0" y="6010276"/>
            <a:chExt cx="9134476" cy="804862"/>
          </a:xfrm>
        </p:grpSpPr>
        <p:pic>
          <p:nvPicPr>
            <p:cNvPr id="22" name="21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7653" t="8480" r="86022" b="23638"/>
            <a:stretch>
              <a:fillRect/>
            </a:stretch>
          </p:blipFill>
          <p:spPr>
            <a:xfrm>
              <a:off x="2362199" y="6043613"/>
              <a:ext cx="752475" cy="713906"/>
            </a:xfrm>
            <a:prstGeom prst="rect">
              <a:avLst/>
            </a:prstGeom>
          </p:spPr>
        </p:pic>
        <p:sp>
          <p:nvSpPr>
            <p:cNvPr id="23" name="22 - Ορθογώνιο"/>
            <p:cNvSpPr/>
            <p:nvPr/>
          </p:nvSpPr>
          <p:spPr>
            <a:xfrm>
              <a:off x="6784975" y="6010276"/>
              <a:ext cx="2349501" cy="79771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pic>
          <p:nvPicPr>
            <p:cNvPr id="24" name="23 - Εικόνα" descr="footer.jpg"/>
            <p:cNvPicPr>
              <a:picLocks noChangeAspect="1"/>
            </p:cNvPicPr>
            <p:nvPr/>
          </p:nvPicPr>
          <p:blipFill>
            <a:blip r:embed="rId4" cstate="print"/>
            <a:srcRect l="78605" t="8702" r="564" b="8428"/>
            <a:stretch>
              <a:fillRect/>
            </a:stretch>
          </p:blipFill>
          <p:spPr>
            <a:xfrm>
              <a:off x="7391400" y="6184062"/>
              <a:ext cx="1535113" cy="472325"/>
            </a:xfrm>
            <a:prstGeom prst="rect">
              <a:avLst/>
            </a:prstGeom>
          </p:spPr>
        </p:pic>
        <p:sp>
          <p:nvSpPr>
            <p:cNvPr id="25" name="24 - Ορθογώνιο"/>
            <p:cNvSpPr/>
            <p:nvPr/>
          </p:nvSpPr>
          <p:spPr>
            <a:xfrm>
              <a:off x="0" y="6060282"/>
              <a:ext cx="1739153" cy="7548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pic>
          <p:nvPicPr>
            <p:cNvPr id="26" name="25 - Εικόνα" descr="espa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7717" y="6055242"/>
              <a:ext cx="1404370" cy="712013"/>
            </a:xfrm>
            <a:prstGeom prst="rect">
              <a:avLst/>
            </a:prstGeom>
          </p:spPr>
        </p:pic>
        <p:pic>
          <p:nvPicPr>
            <p:cNvPr id="27" name="Picture 2" descr="C:\Documents and Settings\milt\Desktop\Φάκελος\ps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545437" y="6045728"/>
              <a:ext cx="695324" cy="723780"/>
            </a:xfrm>
            <a:prstGeom prst="rect">
              <a:avLst/>
            </a:prstGeom>
            <a:noFill/>
          </p:spPr>
        </p:pic>
        <p:pic>
          <p:nvPicPr>
            <p:cNvPr id="28" name="27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39577" r="13882"/>
            <a:stretch>
              <a:fillRect/>
            </a:stretch>
          </p:blipFill>
          <p:spPr>
            <a:xfrm>
              <a:off x="3115723" y="6044812"/>
              <a:ext cx="4123277" cy="710793"/>
            </a:xfrm>
            <a:prstGeom prst="rect">
              <a:avLst/>
            </a:prstGeom>
          </p:spPr>
        </p:pic>
        <p:pic>
          <p:nvPicPr>
            <p:cNvPr id="29" name="28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81012" r="14462" b="76165"/>
            <a:stretch>
              <a:fillRect/>
            </a:stretch>
          </p:blipFill>
          <p:spPr>
            <a:xfrm>
              <a:off x="3115723" y="6044813"/>
              <a:ext cx="356616" cy="165964"/>
            </a:xfrm>
            <a:prstGeom prst="rect">
              <a:avLst/>
            </a:prstGeom>
          </p:spPr>
        </p:pic>
      </p:grp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107504" y="952500"/>
            <a:ext cx="8784976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04788" indent="-204788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buNone/>
            </a:pPr>
            <a:endParaRPr lang="en-US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r>
              <a:rPr lang="el-GR" sz="20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Συνέργεια </a:t>
            </a:r>
            <a:r>
              <a:rPr lang="el-GR" sz="20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Συσχετίσεις με άλλα Έργα</a:t>
            </a:r>
          </a:p>
          <a:p>
            <a:pPr algn="ctr">
              <a:buNone/>
            </a:pPr>
            <a:endParaRPr lang="el-GR" sz="20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60000" algn="just">
              <a:buFont typeface="Wingdings" pitchFamily="2" charset="2"/>
              <a:buChar char="Ø"/>
            </a:pPr>
            <a:r>
              <a:rPr lang="el-GR" sz="18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με </a:t>
            </a:r>
            <a:r>
              <a:rPr lang="el-GR" sz="18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το έργο </a:t>
            </a:r>
            <a:r>
              <a:rPr lang="el-GR" sz="18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«Διοικητική Κωδικοποίηση των Νομοθετικών και Κανονιστικών Ρυθμίσεων του τομέα Κοινωνικής </a:t>
            </a:r>
            <a:r>
              <a:rPr lang="el-GR" sz="18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Ασφάλισης» </a:t>
            </a:r>
            <a:r>
              <a:rPr lang="el-GR" sz="18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του </a:t>
            </a:r>
            <a:r>
              <a:rPr lang="el-GR" sz="18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ΕΠ Διοικητική </a:t>
            </a:r>
            <a:r>
              <a:rPr lang="el-GR" sz="18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Μεταρρύθμιση</a:t>
            </a:r>
            <a:endParaRPr lang="el-GR" sz="1800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648000"/>
            <a:r>
              <a:rPr lang="el-GR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το </a:t>
            </a:r>
            <a:r>
              <a:rPr lang="el-GR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οποίο περιλαμβάνει:</a:t>
            </a:r>
          </a:p>
          <a:p>
            <a:pPr marL="720000" lvl="1" algn="just"/>
            <a:r>
              <a:rPr lang="el-GR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Συγκέντρωση / κατηγοριοποίηση </a:t>
            </a:r>
            <a:r>
              <a:rPr lang="el-GR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νομοθετικής</a:t>
            </a:r>
            <a:r>
              <a:rPr lang="el-GR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l-GR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κανονιστικής </a:t>
            </a:r>
            <a:r>
              <a:rPr lang="el-GR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ύλης των ΦΚΑ</a:t>
            </a:r>
          </a:p>
          <a:p>
            <a:pPr marL="720000" lvl="1" algn="just"/>
            <a:r>
              <a:rPr lang="el-GR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Δημιουργία </a:t>
            </a:r>
            <a:r>
              <a:rPr lang="el-GR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Κωδίκων</a:t>
            </a:r>
            <a:endParaRPr lang="el-GR" sz="1800" dirty="0" smtClean="0">
              <a:solidFill>
                <a:schemeClr val="tx1">
                  <a:lumMod val="95000"/>
                  <a:lumOff val="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720000" lvl="1" algn="just"/>
            <a:r>
              <a:rPr lang="el-GR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Ενοποίηση </a:t>
            </a:r>
            <a:r>
              <a:rPr lang="el-GR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των διάσπαρτων ρυθμιστικών </a:t>
            </a:r>
            <a:r>
              <a:rPr lang="el-GR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κανόνων </a:t>
            </a:r>
            <a:endParaRPr lang="el-GR" sz="1800" dirty="0" smtClean="0">
              <a:solidFill>
                <a:schemeClr val="tx1">
                  <a:lumMod val="95000"/>
                  <a:lumOff val="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720000" lvl="1" algn="just"/>
            <a:r>
              <a:rPr lang="el-GR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Ομαδοποίηση </a:t>
            </a:r>
            <a:r>
              <a:rPr lang="el-GR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διατάξεων, </a:t>
            </a:r>
            <a:r>
              <a:rPr lang="el-GR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Αναδιατύπωση </a:t>
            </a:r>
            <a:r>
              <a:rPr lang="el-GR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των ρυθμιστικών κειμένων </a:t>
            </a:r>
          </a:p>
          <a:p>
            <a:pPr marL="720000" lvl="1" algn="just"/>
            <a:r>
              <a:rPr lang="el-GR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Παροχή</a:t>
            </a:r>
            <a:r>
              <a:rPr lang="el-GR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κωδικοποιημένων νομοθετικών και κανονιστικών </a:t>
            </a:r>
            <a:r>
              <a:rPr lang="el-GR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κειμένων</a:t>
            </a:r>
          </a:p>
          <a:p>
            <a:pPr marL="720000" lvl="1" algn="just"/>
            <a:endParaRPr lang="el-GR" sz="1800" dirty="0" smtClean="0">
              <a:solidFill>
                <a:schemeClr val="tx1">
                  <a:lumMod val="95000"/>
                  <a:lumOff val="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60000" lvl="1" indent="-204788" algn="just">
              <a:buFont typeface="Wingdings" pitchFamily="2" charset="2"/>
              <a:buChar char="Ø"/>
            </a:pPr>
            <a:r>
              <a:rPr lang="el-GR" sz="18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με </a:t>
            </a:r>
            <a:r>
              <a:rPr lang="el-GR" sz="18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το ΠΣ ΑΤΛΑΣ </a:t>
            </a:r>
          </a:p>
          <a:p>
            <a:pPr marL="648000" lvl="1" indent="-204788"/>
            <a:r>
              <a:rPr lang="el-GR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μέσω </a:t>
            </a:r>
            <a:r>
              <a:rPr lang="el-GR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του οποίου </a:t>
            </a:r>
            <a:r>
              <a:rPr lang="el-GR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παρουσιάζεται</a:t>
            </a:r>
          </a:p>
          <a:p>
            <a:pPr marL="648000" lvl="1" indent="-204788"/>
            <a:r>
              <a:rPr lang="el-GR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l-GR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η Ασφαλιστική Ιστορία του Πολίτη σε όλους του ΦΚΑ </a:t>
            </a:r>
            <a:r>
              <a:rPr lang="el-GR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δηλαδή</a:t>
            </a:r>
            <a:r>
              <a:rPr lang="el-GR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endParaRPr lang="el-GR" sz="1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648000" lvl="1" indent="-204788"/>
            <a:r>
              <a:rPr lang="el-GR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ο </a:t>
            </a:r>
            <a:r>
              <a:rPr lang="el-GR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Ενιαίος Ατομικός Λογαριασμός Ασφάλισης</a:t>
            </a:r>
            <a:endParaRPr lang="en-US" sz="1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 idx="4294967295"/>
          </p:nvPr>
        </p:nvSpPr>
        <p:spPr>
          <a:xfrm>
            <a:off x="0" y="160338"/>
            <a:ext cx="9144000" cy="601662"/>
          </a:xfrm>
          <a:solidFill>
            <a:schemeClr val="accent3">
              <a:lumMod val="75000"/>
            </a:schemeClr>
          </a:solidFill>
        </p:spPr>
        <p:txBody>
          <a:bodyPr tIns="108000" bIns="0">
            <a:no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               </a:t>
            </a:r>
            <a:r>
              <a:rPr lang="el-GR" sz="2000" b="1" dirty="0" smtClean="0">
                <a:solidFill>
                  <a:schemeClr val="bg1"/>
                </a:solidFill>
              </a:rPr>
              <a:t/>
            </a:r>
            <a:br>
              <a:rPr lang="el-GR" sz="2000" b="1" dirty="0" smtClean="0">
                <a:solidFill>
                  <a:schemeClr val="bg1"/>
                </a:solidFill>
              </a:rPr>
            </a:br>
            <a:r>
              <a:rPr lang="el-GR" sz="2000" b="1" dirty="0" smtClean="0">
                <a:solidFill>
                  <a:schemeClr val="bg1"/>
                </a:solidFill>
              </a:rPr>
              <a:t>             </a:t>
            </a:r>
            <a:r>
              <a:rPr lang="el-GR" sz="2800" b="1" dirty="0" smtClean="0">
                <a:solidFill>
                  <a:schemeClr val="bg1"/>
                </a:solidFill>
              </a:rPr>
              <a:t>Ψηφιοποίηση Ασφαλιστικής Νομοθεσίας &amp; Παροχών</a:t>
            </a:r>
            <a:br>
              <a:rPr lang="el-GR" sz="2800" b="1" dirty="0" smtClean="0">
                <a:solidFill>
                  <a:schemeClr val="bg1"/>
                </a:solidFill>
              </a:rPr>
            </a:br>
            <a:endParaRPr lang="el-GR" sz="2800" b="1" dirty="0">
              <a:solidFill>
                <a:schemeClr val="bg1"/>
              </a:solidFill>
            </a:endParaRPr>
          </a:p>
        </p:txBody>
      </p:sp>
      <p:sp>
        <p:nvSpPr>
          <p:cNvPr id="8" name="Rectangle 2"/>
          <p:cNvSpPr txBox="1">
            <a:spLocks/>
          </p:cNvSpPr>
          <p:nvPr/>
        </p:nvSpPr>
        <p:spPr>
          <a:xfrm>
            <a:off x="0" y="160020"/>
            <a:ext cx="610830" cy="600891"/>
          </a:xfrm>
          <a:prstGeom prst="rect">
            <a:avLst/>
          </a:prstGeom>
          <a:solidFill>
            <a:schemeClr val="accent2">
              <a:alpha val="98000"/>
            </a:schemeClr>
          </a:solidFill>
        </p:spPr>
        <p:txBody>
          <a:bodyPr vert="horz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8</a:t>
            </a:r>
            <a:endParaRPr kumimoji="0" lang="el-GR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4" name="20 - Ομάδα"/>
          <p:cNvGrpSpPr/>
          <p:nvPr/>
        </p:nvGrpSpPr>
        <p:grpSpPr>
          <a:xfrm>
            <a:off x="0" y="6257924"/>
            <a:ext cx="9134476" cy="557213"/>
            <a:chOff x="0" y="6010276"/>
            <a:chExt cx="9134476" cy="804862"/>
          </a:xfrm>
        </p:grpSpPr>
        <p:pic>
          <p:nvPicPr>
            <p:cNvPr id="22" name="21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7653" t="8480" r="86022" b="23638"/>
            <a:stretch>
              <a:fillRect/>
            </a:stretch>
          </p:blipFill>
          <p:spPr>
            <a:xfrm>
              <a:off x="2362199" y="6043613"/>
              <a:ext cx="752475" cy="713906"/>
            </a:xfrm>
            <a:prstGeom prst="rect">
              <a:avLst/>
            </a:prstGeom>
          </p:spPr>
        </p:pic>
        <p:sp>
          <p:nvSpPr>
            <p:cNvPr id="23" name="22 - Ορθογώνιο"/>
            <p:cNvSpPr/>
            <p:nvPr/>
          </p:nvSpPr>
          <p:spPr>
            <a:xfrm>
              <a:off x="6784975" y="6010276"/>
              <a:ext cx="2349501" cy="79771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pic>
          <p:nvPicPr>
            <p:cNvPr id="24" name="23 - Εικόνα" descr="footer.jpg"/>
            <p:cNvPicPr>
              <a:picLocks noChangeAspect="1"/>
            </p:cNvPicPr>
            <p:nvPr/>
          </p:nvPicPr>
          <p:blipFill>
            <a:blip r:embed="rId4" cstate="print"/>
            <a:srcRect l="78605" t="8702" r="564" b="8428"/>
            <a:stretch>
              <a:fillRect/>
            </a:stretch>
          </p:blipFill>
          <p:spPr>
            <a:xfrm>
              <a:off x="7391400" y="6184062"/>
              <a:ext cx="1535113" cy="472325"/>
            </a:xfrm>
            <a:prstGeom prst="rect">
              <a:avLst/>
            </a:prstGeom>
          </p:spPr>
        </p:pic>
        <p:sp>
          <p:nvSpPr>
            <p:cNvPr id="25" name="24 - Ορθογώνιο"/>
            <p:cNvSpPr/>
            <p:nvPr/>
          </p:nvSpPr>
          <p:spPr>
            <a:xfrm>
              <a:off x="0" y="6060282"/>
              <a:ext cx="1739153" cy="7548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pic>
          <p:nvPicPr>
            <p:cNvPr id="26" name="25 - Εικόνα" descr="espa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7717" y="6055242"/>
              <a:ext cx="1404370" cy="712013"/>
            </a:xfrm>
            <a:prstGeom prst="rect">
              <a:avLst/>
            </a:prstGeom>
          </p:spPr>
        </p:pic>
        <p:pic>
          <p:nvPicPr>
            <p:cNvPr id="27" name="Picture 2" descr="C:\Documents and Settings\milt\Desktop\Φάκελος\ps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545437" y="6045728"/>
              <a:ext cx="695324" cy="723780"/>
            </a:xfrm>
            <a:prstGeom prst="rect">
              <a:avLst/>
            </a:prstGeom>
            <a:noFill/>
          </p:spPr>
        </p:pic>
        <p:pic>
          <p:nvPicPr>
            <p:cNvPr id="28" name="27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39577" r="13882"/>
            <a:stretch>
              <a:fillRect/>
            </a:stretch>
          </p:blipFill>
          <p:spPr>
            <a:xfrm>
              <a:off x="3115723" y="6044812"/>
              <a:ext cx="4123277" cy="710793"/>
            </a:xfrm>
            <a:prstGeom prst="rect">
              <a:avLst/>
            </a:prstGeom>
          </p:spPr>
        </p:pic>
        <p:pic>
          <p:nvPicPr>
            <p:cNvPr id="29" name="28 - Εικόνα" descr="ggka.png"/>
            <p:cNvPicPr>
              <a:picLocks noChangeAspect="1"/>
            </p:cNvPicPr>
            <p:nvPr/>
          </p:nvPicPr>
          <p:blipFill>
            <a:blip r:embed="rId3" cstate="print"/>
            <a:srcRect l="81012" r="14462" b="76165"/>
            <a:stretch>
              <a:fillRect/>
            </a:stretch>
          </p:blipFill>
          <p:spPr>
            <a:xfrm>
              <a:off x="3115723" y="6044813"/>
              <a:ext cx="356616" cy="165964"/>
            </a:xfrm>
            <a:prstGeom prst="rect">
              <a:avLst/>
            </a:prstGeom>
          </p:spPr>
        </p:pic>
      </p:grp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107504" y="952500"/>
            <a:ext cx="878497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04788" indent="-204788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>
              <a:buNone/>
            </a:pPr>
            <a:r>
              <a:rPr lang="el-GR" sz="20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Λειτουργίες  του  Συστήματος  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8924" y="1435630"/>
            <a:ext cx="8654583" cy="4507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rketingPlan">
  <a:themeElements>
    <a:clrScheme name="Διάμεσος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JhengHei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inorFont>
    </a:fontScheme>
    <a:fmtScheme name="Office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40000">
              <a:schemeClr val="phClr">
                <a:shade val="70000"/>
                <a:satMod val="145000"/>
              </a:schemeClr>
            </a:gs>
            <a:gs pos="100000">
              <a:schemeClr val="phClr">
                <a:tint val="85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JhengHei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inorFont>
    </a:fontScheme>
    <a:fmtScheme name="Office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40000">
              <a:schemeClr val="phClr">
                <a:shade val="70000"/>
                <a:satMod val="145000"/>
              </a:schemeClr>
            </a:gs>
            <a:gs pos="100000">
              <a:schemeClr val="phClr">
                <a:tint val="85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409B7AB-6D4F-45DE-BE54-BEF364C3A07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MarketingPlan</Template>
  <TotalTime>0</TotalTime>
  <Words>1357</Words>
  <Application>Microsoft Office PowerPoint</Application>
  <PresentationFormat>Προβολή στην οθόνη (4:3)</PresentationFormat>
  <Paragraphs>534</Paragraphs>
  <Slides>24</Slides>
  <Notes>24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24</vt:i4>
      </vt:variant>
    </vt:vector>
  </HeadingPairs>
  <TitlesOfParts>
    <vt:vector size="25" baseType="lpstr">
      <vt:lpstr>MarketingPlan</vt:lpstr>
      <vt:lpstr>                             Ψηφιοποίηση Ασφαλιστικής Νομοθεσίας &amp; Παροχών </vt:lpstr>
      <vt:lpstr>                             Ψηφιοποίηση Ασφαλιστικής Νομοθεσίας &amp; Παροχών </vt:lpstr>
      <vt:lpstr>                             Ψηφιοποίηση Ασφαλιστικής Νομοθεσίας &amp; Παροχών </vt:lpstr>
      <vt:lpstr>                             Ψηφιοποίηση Ασφαλιστικής Νομοθεσίας &amp; Παροχών </vt:lpstr>
      <vt:lpstr>                             Ψηφιοποίηση Ασφαλιστικής Νομοθεσίας &amp; Παροχών </vt:lpstr>
      <vt:lpstr>                             Ψηφιοποίηση Ασφαλιστικής Νομοθεσίας &amp; Παροχών </vt:lpstr>
      <vt:lpstr>                             Ψηφιοποίηση Ασφαλιστικής Νομοθεσίας &amp; Παροχών </vt:lpstr>
      <vt:lpstr>                             Ψηφιοποίηση Ασφαλιστικής Νομοθεσίας &amp; Παροχών </vt:lpstr>
      <vt:lpstr>                             Ψηφιοποίηση Ασφαλιστικής Νομοθεσίας &amp; Παροχών </vt:lpstr>
      <vt:lpstr>                             Ψηφιοποίηση Ασφαλιστικής Νομοθεσίας &amp; Παροχών </vt:lpstr>
      <vt:lpstr>                             Ψηφιοποίηση Ασφαλιστικής Νομοθεσίας &amp; Παροχών </vt:lpstr>
      <vt:lpstr>                             Ψηφιοποίηση Ασφαλιστικής Νομοθεσίας &amp; Παροχών </vt:lpstr>
      <vt:lpstr>                             Ψηφιοποίηση Ασφαλιστικής Νομοθεσίας &amp; Παροχών </vt:lpstr>
      <vt:lpstr>                             Ψηφιοποίηση Ασφαλιστικής Νομοθεσίας &amp; Παροχών </vt:lpstr>
      <vt:lpstr>                             Ψηφιοποίηση Ασφαλιστικής Νομοθεσίας &amp; Παροχών </vt:lpstr>
      <vt:lpstr>                             Ψηφιοποίηση Ασφαλιστικής Νομοθεσίας &amp; Παροχών </vt:lpstr>
      <vt:lpstr>                             Ψηφιοποίηση Ασφαλιστικής Νομοθεσίας &amp; Παροχών </vt:lpstr>
      <vt:lpstr>                             Ψηφιοποίηση Ασφαλιστικής Νομοθεσίας &amp; Παροχών </vt:lpstr>
      <vt:lpstr>                             Ψηφιοποίηση Ασφαλιστικής Νομοθεσίας &amp; Παροχών </vt:lpstr>
      <vt:lpstr>                             Ψηφιοποίηση Ασφαλιστικής Νομοθεσίας &amp; Παροχών </vt:lpstr>
      <vt:lpstr>                             Ψηφιοποίηση Ασφαλιστικής Νομοθεσίας &amp; Παροχών </vt:lpstr>
      <vt:lpstr>                             Ψηφιοποίηση Ασφαλιστικής Νομοθεσίας &amp; Παροχών </vt:lpstr>
      <vt:lpstr>                             Ψηφιοποίηση Ασφαλιστικής Νομοθεσίας &amp; Παροχών </vt:lpstr>
      <vt:lpstr>                             Ψηφιοποίηση Ασφαλιστικής Νομοθεσίας &amp; Παροχών 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2011-06-17T10:07:45Z</dcterms:created>
  <dcterms:modified xsi:type="dcterms:W3CDTF">2016-04-01T09:25:21Z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TC101079699990</vt:lpwstr>
  </property>
</Properties>
</file>